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Lst>
  <p:sldSz cx="18288000" cy="10287000"/>
  <p:notesSz cx="6858000" cy="9144000"/>
  <p:embeddedFontLst>
    <p:embeddedFont>
      <p:font typeface="Calibri" panose="020F0502020204030204" pitchFamily="34" charset="0"/>
      <p:regular r:id="rId98"/>
      <p:bold r:id="rId99"/>
      <p:italic r:id="rId100"/>
      <p:boldItalic r:id="rId101"/>
    </p:embeddedFont>
    <p:embeddedFont>
      <p:font typeface="Montserrat" panose="00000500000000000000" pitchFamily="2" charset="0"/>
      <p:regular r:id="rId102"/>
    </p:embeddedFont>
    <p:embeddedFont>
      <p:font typeface="Montserrat Bold" panose="00000800000000000000" charset="0"/>
      <p:regular r:id="rId103"/>
    </p:embeddedFont>
    <p:embeddedFont>
      <p:font typeface="Montserrat Ultra-Bold" panose="020B0604020202020204" charset="0"/>
      <p:regular r:id="rId104"/>
    </p:embeddedFont>
    <p:embeddedFont>
      <p:font typeface="Tomorrow Bold" panose="020B0604020202020204" charset="0"/>
      <p:regular r:id="rId105"/>
    </p:embeddedFont>
    <p:embeddedFont>
      <p:font typeface="Tomorrow Bold Italics" panose="020B0604020202020204" charset="0"/>
      <p:regular r:id="rId10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1164" y="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6.fntdata"/><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2.fntdata"/><Relationship Id="rId10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3.fntdata"/><Relationship Id="rId105"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2.sv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2.sv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2.sv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2.sv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2.svg"/></Relationships>
</file>

<file path=ppt/slides/_rels/slide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3.svg"/><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sp>
        <p:nvSpPr>
          <p:cNvPr id="2" name="Freeform 2"/>
          <p:cNvSpPr/>
          <p:nvPr/>
        </p:nvSpPr>
        <p:spPr>
          <a:xfrm>
            <a:off x="7563829" y="1707144"/>
            <a:ext cx="12452287" cy="12452287"/>
          </a:xfrm>
          <a:custGeom>
            <a:avLst/>
            <a:gdLst/>
            <a:ahLst/>
            <a:cxnLst/>
            <a:rect l="l" t="t" r="r" b="b"/>
            <a:pathLst>
              <a:path w="12452287" h="12452287">
                <a:moveTo>
                  <a:pt x="0" y="0"/>
                </a:moveTo>
                <a:lnTo>
                  <a:pt x="12452287" y="0"/>
                </a:lnTo>
                <a:lnTo>
                  <a:pt x="12452287" y="12452287"/>
                </a:lnTo>
                <a:lnTo>
                  <a:pt x="0" y="12452287"/>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4783807" y="7594596"/>
            <a:ext cx="9567614" cy="956761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6311940" y="-2923420"/>
            <a:ext cx="3952120" cy="395212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9" name="Freeform 9"/>
          <p:cNvSpPr/>
          <p:nvPr/>
        </p:nvSpPr>
        <p:spPr>
          <a:xfrm>
            <a:off x="0" y="8440608"/>
            <a:ext cx="3490132" cy="1846392"/>
          </a:xfrm>
          <a:custGeom>
            <a:avLst/>
            <a:gdLst/>
            <a:ahLst/>
            <a:cxnLst/>
            <a:rect l="l" t="t" r="r" b="b"/>
            <a:pathLst>
              <a:path w="3490132" h="1846392">
                <a:moveTo>
                  <a:pt x="0" y="0"/>
                </a:moveTo>
                <a:lnTo>
                  <a:pt x="3490132" y="0"/>
                </a:lnTo>
                <a:lnTo>
                  <a:pt x="3490132" y="1846392"/>
                </a:lnTo>
                <a:lnTo>
                  <a:pt x="0" y="1846392"/>
                </a:lnTo>
                <a:lnTo>
                  <a:pt x="0" y="0"/>
                </a:lnTo>
                <a:close/>
              </a:path>
            </a:pathLst>
          </a:custGeom>
          <a:blipFill>
            <a:blip r:embed="rId4"/>
            <a:stretch>
              <a:fillRect/>
            </a:stretch>
          </a:blipFill>
        </p:spPr>
      </p:sp>
      <p:sp>
        <p:nvSpPr>
          <p:cNvPr id="10" name="TextBox 10"/>
          <p:cNvSpPr txBox="1"/>
          <p:nvPr/>
        </p:nvSpPr>
        <p:spPr>
          <a:xfrm>
            <a:off x="-4567945" y="7235886"/>
            <a:ext cx="18357917" cy="358711"/>
          </a:xfrm>
          <a:prstGeom prst="rect">
            <a:avLst/>
          </a:prstGeom>
        </p:spPr>
        <p:txBody>
          <a:bodyPr lIns="0" tIns="0" rIns="0" bIns="0" rtlCol="0" anchor="t">
            <a:spAutoFit/>
          </a:bodyPr>
          <a:lstStyle/>
          <a:p>
            <a:pPr algn="ctr">
              <a:lnSpc>
                <a:spcPts val="2800"/>
              </a:lnSpc>
            </a:pPr>
            <a:r>
              <a:rPr lang="en-US" sz="2000">
                <a:solidFill>
                  <a:srgbClr val="24508C"/>
                </a:solidFill>
                <a:latin typeface="Tomorrow Bold"/>
              </a:rPr>
              <a:t>E.S.E HOSPITAL SANTA TERESITA DE PÁCORA</a:t>
            </a:r>
          </a:p>
        </p:txBody>
      </p:sp>
      <p:sp>
        <p:nvSpPr>
          <p:cNvPr id="11" name="TextBox 11"/>
          <p:cNvSpPr txBox="1"/>
          <p:nvPr/>
        </p:nvSpPr>
        <p:spPr>
          <a:xfrm>
            <a:off x="-69917" y="740320"/>
            <a:ext cx="18357917" cy="5148327"/>
          </a:xfrm>
          <a:prstGeom prst="rect">
            <a:avLst/>
          </a:prstGeom>
        </p:spPr>
        <p:txBody>
          <a:bodyPr lIns="0" tIns="0" rIns="0" bIns="0" rtlCol="0" anchor="t">
            <a:spAutoFit/>
          </a:bodyPr>
          <a:lstStyle/>
          <a:p>
            <a:pPr algn="ctr">
              <a:lnSpc>
                <a:spcPts val="10220"/>
              </a:lnSpc>
            </a:pPr>
            <a:endParaRPr/>
          </a:p>
          <a:p>
            <a:pPr algn="ctr">
              <a:lnSpc>
                <a:spcPts val="10220"/>
              </a:lnSpc>
            </a:pPr>
            <a:endParaRPr/>
          </a:p>
          <a:p>
            <a:pPr algn="ctr">
              <a:lnSpc>
                <a:spcPts val="10220"/>
              </a:lnSpc>
            </a:pPr>
            <a:r>
              <a:rPr lang="en-US" sz="7300">
                <a:solidFill>
                  <a:srgbClr val="24508C"/>
                </a:solidFill>
                <a:latin typeface="Tomorrow Bold"/>
              </a:rPr>
              <a:t>RENDICIÓN DE CUENTAS</a:t>
            </a:r>
          </a:p>
          <a:p>
            <a:pPr algn="ctr">
              <a:lnSpc>
                <a:spcPts val="10220"/>
              </a:lnSpc>
            </a:pPr>
            <a:r>
              <a:rPr lang="en-US" sz="7300">
                <a:solidFill>
                  <a:srgbClr val="24508C"/>
                </a:solidFill>
                <a:latin typeface="Tomorrow Bold"/>
              </a:rPr>
              <a:t> 2020-2024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Bold"/>
                </a:rPr>
                <a:t>9</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1028700" y="3692640"/>
            <a:ext cx="15952621" cy="3447389"/>
          </a:xfrm>
          <a:custGeom>
            <a:avLst/>
            <a:gdLst/>
            <a:ahLst/>
            <a:cxnLst/>
            <a:rect l="l" t="t" r="r" b="b"/>
            <a:pathLst>
              <a:path w="15952621" h="3447389">
                <a:moveTo>
                  <a:pt x="0" y="0"/>
                </a:moveTo>
                <a:lnTo>
                  <a:pt x="15952621" y="0"/>
                </a:lnTo>
                <a:lnTo>
                  <a:pt x="15952621" y="3447389"/>
                </a:lnTo>
                <a:lnTo>
                  <a:pt x="0" y="3447389"/>
                </a:lnTo>
                <a:lnTo>
                  <a:pt x="0" y="0"/>
                </a:lnTo>
                <a:close/>
              </a:path>
            </a:pathLst>
          </a:custGeom>
          <a:blipFill>
            <a:blip r:embed="rId3"/>
            <a:stretch>
              <a:fillRect/>
            </a:stretch>
          </a:blipFill>
        </p:spPr>
      </p:sp>
      <p:sp>
        <p:nvSpPr>
          <p:cNvPr id="13" name="TextBox 13"/>
          <p:cNvSpPr txBox="1"/>
          <p:nvPr/>
        </p:nvSpPr>
        <p:spPr>
          <a:xfrm>
            <a:off x="0" y="1062549"/>
            <a:ext cx="13799229" cy="1483742"/>
          </a:xfrm>
          <a:prstGeom prst="rect">
            <a:avLst/>
          </a:prstGeom>
        </p:spPr>
        <p:txBody>
          <a:bodyPr lIns="0" tIns="0" rIns="0" bIns="0" rtlCol="0" anchor="t">
            <a:spAutoFit/>
          </a:bodyPr>
          <a:lstStyle/>
          <a:p>
            <a:pPr marL="0" lvl="0" indent="0" algn="ctr">
              <a:lnSpc>
                <a:spcPts val="12106"/>
              </a:lnSpc>
              <a:spcBef>
                <a:spcPct val="0"/>
              </a:spcBef>
            </a:pPr>
            <a:r>
              <a:rPr lang="en-US" sz="8647">
                <a:solidFill>
                  <a:srgbClr val="24508C"/>
                </a:solidFill>
                <a:latin typeface="Tomorrow Bold"/>
              </a:rPr>
              <a:t>INGRESO RECAUDADO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Bold"/>
                </a:rPr>
                <a:t>10</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1647867" y="3509230"/>
            <a:ext cx="15611433" cy="3786295"/>
          </a:xfrm>
          <a:custGeom>
            <a:avLst/>
            <a:gdLst/>
            <a:ahLst/>
            <a:cxnLst/>
            <a:rect l="l" t="t" r="r" b="b"/>
            <a:pathLst>
              <a:path w="15611433" h="3786295">
                <a:moveTo>
                  <a:pt x="0" y="0"/>
                </a:moveTo>
                <a:lnTo>
                  <a:pt x="15611433" y="0"/>
                </a:lnTo>
                <a:lnTo>
                  <a:pt x="15611433" y="3786295"/>
                </a:lnTo>
                <a:lnTo>
                  <a:pt x="0" y="3786295"/>
                </a:lnTo>
                <a:lnTo>
                  <a:pt x="0" y="0"/>
                </a:lnTo>
                <a:close/>
              </a:path>
            </a:pathLst>
          </a:custGeom>
          <a:blipFill>
            <a:blip r:embed="rId3"/>
            <a:stretch>
              <a:fillRect/>
            </a:stretch>
          </a:blipFill>
        </p:spPr>
      </p:sp>
      <p:sp>
        <p:nvSpPr>
          <p:cNvPr id="13" name="TextBox 13"/>
          <p:cNvSpPr txBox="1"/>
          <p:nvPr/>
        </p:nvSpPr>
        <p:spPr>
          <a:xfrm>
            <a:off x="0" y="1062549"/>
            <a:ext cx="13799229" cy="1483742"/>
          </a:xfrm>
          <a:prstGeom prst="rect">
            <a:avLst/>
          </a:prstGeom>
        </p:spPr>
        <p:txBody>
          <a:bodyPr lIns="0" tIns="0" rIns="0" bIns="0" rtlCol="0" anchor="t">
            <a:spAutoFit/>
          </a:bodyPr>
          <a:lstStyle/>
          <a:p>
            <a:pPr marL="0" lvl="0" indent="0" algn="ctr">
              <a:lnSpc>
                <a:spcPts val="12106"/>
              </a:lnSpc>
              <a:spcBef>
                <a:spcPct val="0"/>
              </a:spcBef>
            </a:pPr>
            <a:r>
              <a:rPr lang="en-US" sz="8647">
                <a:solidFill>
                  <a:srgbClr val="24508C"/>
                </a:solidFill>
                <a:latin typeface="Tomorrow Bold"/>
              </a:rPr>
              <a:t>% DE RECAUDO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Bold"/>
                </a:rPr>
                <a:t>11</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1457954" y="3844213"/>
            <a:ext cx="16234012" cy="3110662"/>
          </a:xfrm>
          <a:custGeom>
            <a:avLst/>
            <a:gdLst/>
            <a:ahLst/>
            <a:cxnLst/>
            <a:rect l="l" t="t" r="r" b="b"/>
            <a:pathLst>
              <a:path w="16234012" h="3110662">
                <a:moveTo>
                  <a:pt x="0" y="0"/>
                </a:moveTo>
                <a:lnTo>
                  <a:pt x="16234012" y="0"/>
                </a:lnTo>
                <a:lnTo>
                  <a:pt x="16234012" y="3110662"/>
                </a:lnTo>
                <a:lnTo>
                  <a:pt x="0" y="3110662"/>
                </a:lnTo>
                <a:lnTo>
                  <a:pt x="0" y="0"/>
                </a:lnTo>
                <a:close/>
              </a:path>
            </a:pathLst>
          </a:custGeom>
          <a:blipFill>
            <a:blip r:embed="rId3"/>
            <a:stretch>
              <a:fillRect/>
            </a:stretch>
          </a:blipFill>
        </p:spPr>
      </p:sp>
      <p:sp>
        <p:nvSpPr>
          <p:cNvPr id="13" name="TextBox 13"/>
          <p:cNvSpPr txBox="1"/>
          <p:nvPr/>
        </p:nvSpPr>
        <p:spPr>
          <a:xfrm>
            <a:off x="0" y="1100649"/>
            <a:ext cx="13799229" cy="2308613"/>
          </a:xfrm>
          <a:prstGeom prst="rect">
            <a:avLst/>
          </a:prstGeom>
        </p:spPr>
        <p:txBody>
          <a:bodyPr lIns="0" tIns="0" rIns="0" bIns="0" rtlCol="0" anchor="t">
            <a:spAutoFit/>
          </a:bodyPr>
          <a:lstStyle/>
          <a:p>
            <a:pPr marL="0" lvl="0" indent="0" algn="ctr">
              <a:lnSpc>
                <a:spcPts val="9240"/>
              </a:lnSpc>
              <a:spcBef>
                <a:spcPct val="0"/>
              </a:spcBef>
            </a:pPr>
            <a:r>
              <a:rPr lang="en-US" sz="6600">
                <a:solidFill>
                  <a:srgbClr val="24508C"/>
                </a:solidFill>
                <a:latin typeface="Tomorrow Bold"/>
              </a:rPr>
              <a:t>CONCEPTO DE GASTOS PRESUPUESTALES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Bold"/>
                </a:rPr>
                <a:t>12</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711164" y="3781349"/>
            <a:ext cx="16548136" cy="3358867"/>
          </a:xfrm>
          <a:custGeom>
            <a:avLst/>
            <a:gdLst/>
            <a:ahLst/>
            <a:cxnLst/>
            <a:rect l="l" t="t" r="r" b="b"/>
            <a:pathLst>
              <a:path w="16548136" h="3358867">
                <a:moveTo>
                  <a:pt x="0" y="0"/>
                </a:moveTo>
                <a:lnTo>
                  <a:pt x="16548136" y="0"/>
                </a:lnTo>
                <a:lnTo>
                  <a:pt x="16548136" y="3358868"/>
                </a:lnTo>
                <a:lnTo>
                  <a:pt x="0" y="3358868"/>
                </a:lnTo>
                <a:lnTo>
                  <a:pt x="0" y="0"/>
                </a:lnTo>
                <a:close/>
              </a:path>
            </a:pathLst>
          </a:custGeom>
          <a:blipFill>
            <a:blip r:embed="rId3"/>
            <a:stretch>
              <a:fillRect/>
            </a:stretch>
          </a:blipFill>
        </p:spPr>
      </p:sp>
      <p:sp>
        <p:nvSpPr>
          <p:cNvPr id="13" name="TextBox 13"/>
          <p:cNvSpPr txBox="1"/>
          <p:nvPr/>
        </p:nvSpPr>
        <p:spPr>
          <a:xfrm>
            <a:off x="0" y="1100649"/>
            <a:ext cx="13799229" cy="2308613"/>
          </a:xfrm>
          <a:prstGeom prst="rect">
            <a:avLst/>
          </a:prstGeom>
        </p:spPr>
        <p:txBody>
          <a:bodyPr lIns="0" tIns="0" rIns="0" bIns="0" rtlCol="0" anchor="t">
            <a:spAutoFit/>
          </a:bodyPr>
          <a:lstStyle/>
          <a:p>
            <a:pPr marL="0" lvl="0" indent="0" algn="ctr">
              <a:lnSpc>
                <a:spcPts val="9240"/>
              </a:lnSpc>
              <a:spcBef>
                <a:spcPct val="0"/>
              </a:spcBef>
            </a:pPr>
            <a:r>
              <a:rPr lang="en-US" sz="6600">
                <a:solidFill>
                  <a:srgbClr val="24508C"/>
                </a:solidFill>
                <a:latin typeface="Tomorrow Bold"/>
              </a:rPr>
              <a:t>FACTURACIÓN VENTA DE SERVICIOS DE SALUD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Bold"/>
                </a:rPr>
                <a:t>13</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1028700" y="3558749"/>
            <a:ext cx="16230600" cy="3948545"/>
          </a:xfrm>
          <a:custGeom>
            <a:avLst/>
            <a:gdLst/>
            <a:ahLst/>
            <a:cxnLst/>
            <a:rect l="l" t="t" r="r" b="b"/>
            <a:pathLst>
              <a:path w="16230600" h="3948545">
                <a:moveTo>
                  <a:pt x="0" y="0"/>
                </a:moveTo>
                <a:lnTo>
                  <a:pt x="16230600" y="0"/>
                </a:lnTo>
                <a:lnTo>
                  <a:pt x="16230600" y="3948546"/>
                </a:lnTo>
                <a:lnTo>
                  <a:pt x="0" y="3948546"/>
                </a:lnTo>
                <a:lnTo>
                  <a:pt x="0" y="0"/>
                </a:lnTo>
                <a:close/>
              </a:path>
            </a:pathLst>
          </a:custGeom>
          <a:blipFill>
            <a:blip r:embed="rId3"/>
            <a:stretch>
              <a:fillRect/>
            </a:stretch>
          </a:blipFill>
        </p:spPr>
      </p:sp>
      <p:sp>
        <p:nvSpPr>
          <p:cNvPr id="13" name="TextBox 13"/>
          <p:cNvSpPr txBox="1"/>
          <p:nvPr/>
        </p:nvSpPr>
        <p:spPr>
          <a:xfrm>
            <a:off x="0" y="1100649"/>
            <a:ext cx="13799229" cy="1137162"/>
          </a:xfrm>
          <a:prstGeom prst="rect">
            <a:avLst/>
          </a:prstGeom>
        </p:spPr>
        <p:txBody>
          <a:bodyPr lIns="0" tIns="0" rIns="0" bIns="0" rtlCol="0" anchor="t">
            <a:spAutoFit/>
          </a:bodyPr>
          <a:lstStyle/>
          <a:p>
            <a:pPr marL="0" lvl="0" indent="0" algn="ctr">
              <a:lnSpc>
                <a:spcPts val="9240"/>
              </a:lnSpc>
              <a:spcBef>
                <a:spcPct val="0"/>
              </a:spcBef>
            </a:pPr>
            <a:r>
              <a:rPr lang="en-US" sz="6600">
                <a:solidFill>
                  <a:srgbClr val="24508C"/>
                </a:solidFill>
                <a:latin typeface="Tomorrow Bold"/>
              </a:rPr>
              <a:t>PASIVOS CONTABLES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Bold"/>
                </a:rPr>
                <a:t>14</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2721481" y="3347146"/>
            <a:ext cx="12845039" cy="3592708"/>
          </a:xfrm>
          <a:custGeom>
            <a:avLst/>
            <a:gdLst/>
            <a:ahLst/>
            <a:cxnLst/>
            <a:rect l="l" t="t" r="r" b="b"/>
            <a:pathLst>
              <a:path w="12845039" h="3592708">
                <a:moveTo>
                  <a:pt x="0" y="0"/>
                </a:moveTo>
                <a:lnTo>
                  <a:pt x="12845038" y="0"/>
                </a:lnTo>
                <a:lnTo>
                  <a:pt x="12845038" y="3592708"/>
                </a:lnTo>
                <a:lnTo>
                  <a:pt x="0" y="3592708"/>
                </a:lnTo>
                <a:lnTo>
                  <a:pt x="0" y="0"/>
                </a:lnTo>
                <a:close/>
              </a:path>
            </a:pathLst>
          </a:custGeom>
          <a:blipFill>
            <a:blip r:embed="rId3"/>
            <a:stretch>
              <a:fillRect/>
            </a:stretch>
          </a:blipFill>
        </p:spPr>
      </p:sp>
      <p:sp>
        <p:nvSpPr>
          <p:cNvPr id="13" name="TextBox 13"/>
          <p:cNvSpPr txBox="1"/>
          <p:nvPr/>
        </p:nvSpPr>
        <p:spPr>
          <a:xfrm>
            <a:off x="0" y="1100649"/>
            <a:ext cx="13799229" cy="1137162"/>
          </a:xfrm>
          <a:prstGeom prst="rect">
            <a:avLst/>
          </a:prstGeom>
        </p:spPr>
        <p:txBody>
          <a:bodyPr lIns="0" tIns="0" rIns="0" bIns="0" rtlCol="0" anchor="t">
            <a:spAutoFit/>
          </a:bodyPr>
          <a:lstStyle/>
          <a:p>
            <a:pPr marL="0" lvl="0" indent="0" algn="ctr">
              <a:lnSpc>
                <a:spcPts val="9240"/>
              </a:lnSpc>
              <a:spcBef>
                <a:spcPct val="0"/>
              </a:spcBef>
            </a:pPr>
            <a:r>
              <a:rPr lang="en-US" sz="6600">
                <a:solidFill>
                  <a:srgbClr val="24508C"/>
                </a:solidFill>
                <a:latin typeface="Tomorrow Bold"/>
              </a:rPr>
              <a:t>BALANCE GENERAL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Bold"/>
                </a:rPr>
                <a:t>15</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516671" y="3996820"/>
            <a:ext cx="16204082" cy="2775091"/>
          </a:xfrm>
          <a:custGeom>
            <a:avLst/>
            <a:gdLst/>
            <a:ahLst/>
            <a:cxnLst/>
            <a:rect l="l" t="t" r="r" b="b"/>
            <a:pathLst>
              <a:path w="16204082" h="2775091">
                <a:moveTo>
                  <a:pt x="0" y="0"/>
                </a:moveTo>
                <a:lnTo>
                  <a:pt x="16204082" y="0"/>
                </a:lnTo>
                <a:lnTo>
                  <a:pt x="16204082" y="2775091"/>
                </a:lnTo>
                <a:lnTo>
                  <a:pt x="0" y="2775091"/>
                </a:lnTo>
                <a:lnTo>
                  <a:pt x="0" y="0"/>
                </a:lnTo>
                <a:close/>
              </a:path>
            </a:pathLst>
          </a:custGeom>
          <a:blipFill>
            <a:blip r:embed="rId3"/>
            <a:stretch>
              <a:fillRect/>
            </a:stretch>
          </a:blipFill>
        </p:spPr>
      </p:sp>
      <p:sp>
        <p:nvSpPr>
          <p:cNvPr id="13" name="TextBox 13"/>
          <p:cNvSpPr txBox="1"/>
          <p:nvPr/>
        </p:nvSpPr>
        <p:spPr>
          <a:xfrm>
            <a:off x="0" y="1100649"/>
            <a:ext cx="13799229" cy="1137162"/>
          </a:xfrm>
          <a:prstGeom prst="rect">
            <a:avLst/>
          </a:prstGeom>
        </p:spPr>
        <p:txBody>
          <a:bodyPr lIns="0" tIns="0" rIns="0" bIns="0" rtlCol="0" anchor="t">
            <a:spAutoFit/>
          </a:bodyPr>
          <a:lstStyle/>
          <a:p>
            <a:pPr marL="0" lvl="0" indent="0" algn="ctr">
              <a:lnSpc>
                <a:spcPts val="9240"/>
              </a:lnSpc>
              <a:spcBef>
                <a:spcPct val="0"/>
              </a:spcBef>
            </a:pPr>
            <a:r>
              <a:rPr lang="en-US" sz="6600">
                <a:solidFill>
                  <a:srgbClr val="24508C"/>
                </a:solidFill>
                <a:latin typeface="Tomorrow Bold"/>
              </a:rPr>
              <a:t>ESTADO DE RESULTADOS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sp>
        <p:nvSpPr>
          <p:cNvPr id="2" name="Freeform 2"/>
          <p:cNvSpPr/>
          <p:nvPr/>
        </p:nvSpPr>
        <p:spPr>
          <a:xfrm>
            <a:off x="9144000" y="2733252"/>
            <a:ext cx="11677025" cy="11677025"/>
          </a:xfrm>
          <a:custGeom>
            <a:avLst/>
            <a:gdLst/>
            <a:ahLst/>
            <a:cxnLst/>
            <a:rect l="l" t="t" r="r" b="b"/>
            <a:pathLst>
              <a:path w="11677025" h="11677025">
                <a:moveTo>
                  <a:pt x="0" y="0"/>
                </a:moveTo>
                <a:lnTo>
                  <a:pt x="11677025" y="0"/>
                </a:lnTo>
                <a:lnTo>
                  <a:pt x="11677025" y="11677024"/>
                </a:lnTo>
                <a:lnTo>
                  <a:pt x="0" y="11677024"/>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464340" y="-2771020"/>
            <a:ext cx="3952120" cy="395212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6209399" y="0"/>
            <a:ext cx="1525457" cy="152545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16</a:t>
              </a:r>
            </a:p>
          </p:txBody>
        </p:sp>
      </p:grpSp>
      <p:sp>
        <p:nvSpPr>
          <p:cNvPr id="9" name="TextBox 9"/>
          <p:cNvSpPr txBox="1"/>
          <p:nvPr/>
        </p:nvSpPr>
        <p:spPr>
          <a:xfrm>
            <a:off x="783375" y="906845"/>
            <a:ext cx="18901823" cy="3848136"/>
          </a:xfrm>
          <a:prstGeom prst="rect">
            <a:avLst/>
          </a:prstGeom>
        </p:spPr>
        <p:txBody>
          <a:bodyPr lIns="0" tIns="0" rIns="0" bIns="0" rtlCol="0" anchor="t">
            <a:spAutoFit/>
          </a:bodyPr>
          <a:lstStyle/>
          <a:p>
            <a:pPr>
              <a:lnSpc>
                <a:spcPts val="10075"/>
              </a:lnSpc>
            </a:pPr>
            <a:r>
              <a:rPr lang="en-US" sz="8396">
                <a:solidFill>
                  <a:srgbClr val="24508C"/>
                </a:solidFill>
                <a:latin typeface="Tomorrow Bold"/>
              </a:rPr>
              <a:t>CARTERA   </a:t>
            </a:r>
          </a:p>
          <a:p>
            <a:pPr>
              <a:lnSpc>
                <a:spcPts val="10075"/>
              </a:lnSpc>
            </a:pPr>
            <a:r>
              <a:rPr lang="en-US" sz="8396">
                <a:solidFill>
                  <a:srgbClr val="24508C"/>
                </a:solidFill>
                <a:latin typeface="Tomorrow Bold"/>
              </a:rPr>
              <a:t>2020-2024</a:t>
            </a:r>
          </a:p>
          <a:p>
            <a:pPr>
              <a:lnSpc>
                <a:spcPts val="10075"/>
              </a:lnSpc>
            </a:pPr>
            <a:endParaRPr lang="en-US" sz="8396">
              <a:solidFill>
                <a:srgbClr val="24508C"/>
              </a:solidFill>
              <a:latin typeface="Tomorrow Bold"/>
            </a:endParaRPr>
          </a:p>
        </p:txBody>
      </p:sp>
      <p:grpSp>
        <p:nvGrpSpPr>
          <p:cNvPr id="10" name="Group 10"/>
          <p:cNvGrpSpPr/>
          <p:nvPr/>
        </p:nvGrpSpPr>
        <p:grpSpPr>
          <a:xfrm>
            <a:off x="-5289598" y="7594596"/>
            <a:ext cx="9567614" cy="956761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4"/>
            <a:stretch>
              <a:fillRect/>
            </a:stretch>
          </a:blipFill>
        </p:spPr>
      </p:sp>
      <p:grpSp>
        <p:nvGrpSpPr>
          <p:cNvPr id="14" name="Group 14"/>
          <p:cNvGrpSpPr/>
          <p:nvPr/>
        </p:nvGrpSpPr>
        <p:grpSpPr>
          <a:xfrm>
            <a:off x="-5289598" y="7594596"/>
            <a:ext cx="9567614" cy="956761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7" name="Freeform 17"/>
          <p:cNvSpPr/>
          <p:nvPr/>
        </p:nvSpPr>
        <p:spPr>
          <a:xfrm>
            <a:off x="36873" y="8709021"/>
            <a:ext cx="2595440" cy="1373072"/>
          </a:xfrm>
          <a:custGeom>
            <a:avLst/>
            <a:gdLst/>
            <a:ahLst/>
            <a:cxnLst/>
            <a:rect l="l" t="t" r="r" b="b"/>
            <a:pathLst>
              <a:path w="2595440" h="1373072">
                <a:moveTo>
                  <a:pt x="0" y="0"/>
                </a:moveTo>
                <a:lnTo>
                  <a:pt x="2595441" y="0"/>
                </a:lnTo>
                <a:lnTo>
                  <a:pt x="2595441" y="1373072"/>
                </a:lnTo>
                <a:lnTo>
                  <a:pt x="0" y="1373072"/>
                </a:lnTo>
                <a:lnTo>
                  <a:pt x="0" y="0"/>
                </a:lnTo>
                <a:close/>
              </a:path>
            </a:pathLst>
          </a:custGeom>
          <a:blipFill>
            <a:blip r:embed="rId4"/>
            <a:stretch>
              <a:fillRect/>
            </a:stretch>
          </a:blipFill>
        </p:spPr>
      </p:sp>
      <p:sp>
        <p:nvSpPr>
          <p:cNvPr id="18" name="TextBox 18"/>
          <p:cNvSpPr txBox="1"/>
          <p:nvPr/>
        </p:nvSpPr>
        <p:spPr>
          <a:xfrm>
            <a:off x="1339621" y="5748171"/>
            <a:ext cx="7635955" cy="815136"/>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Bold"/>
              </a:rPr>
              <a:t> A CARGO DE: LUZ DARY CABALLERO ALFONSO</a:t>
            </a:r>
          </a:p>
          <a:p>
            <a:pPr algn="ctr">
              <a:lnSpc>
                <a:spcPts val="3359"/>
              </a:lnSpc>
              <a:spcBef>
                <a:spcPct val="0"/>
              </a:spcBef>
            </a:pPr>
            <a:r>
              <a:rPr lang="en-US" sz="2400">
                <a:solidFill>
                  <a:srgbClr val="000000"/>
                </a:solidFill>
                <a:latin typeface="Montserrat Bold"/>
              </a:rPr>
              <a:t>COORDINADORA DE CARTERA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17</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TextBox 12"/>
          <p:cNvSpPr txBox="1"/>
          <p:nvPr/>
        </p:nvSpPr>
        <p:spPr>
          <a:xfrm>
            <a:off x="4278017" y="580782"/>
            <a:ext cx="8183356" cy="1758757"/>
          </a:xfrm>
          <a:prstGeom prst="rect">
            <a:avLst/>
          </a:prstGeom>
        </p:spPr>
        <p:txBody>
          <a:bodyPr lIns="0" tIns="0" rIns="0" bIns="0" rtlCol="0" anchor="t">
            <a:spAutoFit/>
          </a:bodyPr>
          <a:lstStyle/>
          <a:p>
            <a:pPr>
              <a:lnSpc>
                <a:spcPts val="7000"/>
              </a:lnSpc>
            </a:pPr>
            <a:r>
              <a:rPr lang="en-US" sz="5000">
                <a:solidFill>
                  <a:srgbClr val="24508C"/>
                </a:solidFill>
                <a:latin typeface="Tomorrow Bold"/>
              </a:rPr>
              <a:t>PRESENTACIÓN</a:t>
            </a:r>
          </a:p>
          <a:p>
            <a:pPr>
              <a:lnSpc>
                <a:spcPts val="7000"/>
              </a:lnSpc>
            </a:pPr>
            <a:endParaRPr lang="en-US" sz="5000">
              <a:solidFill>
                <a:srgbClr val="24508C"/>
              </a:solidFill>
              <a:latin typeface="Tomorrow Bold"/>
            </a:endParaRPr>
          </a:p>
        </p:txBody>
      </p:sp>
      <p:sp>
        <p:nvSpPr>
          <p:cNvPr id="13" name="TextBox 13"/>
          <p:cNvSpPr txBox="1"/>
          <p:nvPr/>
        </p:nvSpPr>
        <p:spPr>
          <a:xfrm>
            <a:off x="869864" y="2917283"/>
            <a:ext cx="17418136" cy="3573704"/>
          </a:xfrm>
          <a:prstGeom prst="rect">
            <a:avLst/>
          </a:prstGeom>
        </p:spPr>
        <p:txBody>
          <a:bodyPr lIns="0" tIns="0" rIns="0" bIns="0" rtlCol="0" anchor="t">
            <a:spAutoFit/>
          </a:bodyPr>
          <a:lstStyle/>
          <a:p>
            <a:pPr>
              <a:lnSpc>
                <a:spcPts val="4090"/>
              </a:lnSpc>
              <a:spcBef>
                <a:spcPct val="0"/>
              </a:spcBef>
            </a:pPr>
            <a:r>
              <a:rPr lang="en-US" sz="2922">
                <a:solidFill>
                  <a:srgbClr val="000000"/>
                </a:solidFill>
                <a:latin typeface="Montserrat"/>
              </a:rPr>
              <a:t> </a:t>
            </a:r>
          </a:p>
          <a:p>
            <a:pPr>
              <a:lnSpc>
                <a:spcPts val="4090"/>
              </a:lnSpc>
              <a:spcBef>
                <a:spcPct val="0"/>
              </a:spcBef>
            </a:pPr>
            <a:r>
              <a:rPr lang="en-US" sz="2922">
                <a:solidFill>
                  <a:srgbClr val="000000"/>
                </a:solidFill>
                <a:latin typeface="Montserrat"/>
              </a:rPr>
              <a:t>LA CARTERA DE LA E.S.E HOSPITAL SANTA TERESITA DE PÁCORA ENCAMINA SUS PROCESOS A MANTENER UNA BUENA ADMINISTRACIÓN DE CUENTAS POR COBRAR CON  LAS ENTIDADES A LAS CUELES SE  LES HACE PRESTACIÓN DE SERVICIOS DE SALUD, ASÍ COMO EL RECAUDO DE LAS GESTIONES REALIZADAS CON LOS ACERCAMIENTOS QUE SE LLEVAN CON LAS MISMAS PARA LLEGAR A ACUERDOS DE PAGOS, VERIFICACIÓN DE SALDOS, CONCILIACIONES Y CRUCES DE CARTERA.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6432623" y="0"/>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18</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676952" y="3444438"/>
            <a:ext cx="16764411" cy="2231178"/>
          </a:xfrm>
          <a:custGeom>
            <a:avLst/>
            <a:gdLst/>
            <a:ahLst/>
            <a:cxnLst/>
            <a:rect l="l" t="t" r="r" b="b"/>
            <a:pathLst>
              <a:path w="16764411" h="2231178">
                <a:moveTo>
                  <a:pt x="0" y="0"/>
                </a:moveTo>
                <a:lnTo>
                  <a:pt x="16764410" y="0"/>
                </a:lnTo>
                <a:lnTo>
                  <a:pt x="16764410" y="2231178"/>
                </a:lnTo>
                <a:lnTo>
                  <a:pt x="0" y="2231178"/>
                </a:lnTo>
                <a:lnTo>
                  <a:pt x="0" y="0"/>
                </a:lnTo>
                <a:close/>
              </a:path>
            </a:pathLst>
          </a:custGeom>
          <a:blipFill>
            <a:blip r:embed="rId3"/>
            <a:stretch>
              <a:fillRect t="-3944"/>
            </a:stretch>
          </a:blipFill>
        </p:spPr>
      </p:sp>
      <p:sp>
        <p:nvSpPr>
          <p:cNvPr id="13" name="Freeform 13"/>
          <p:cNvSpPr/>
          <p:nvPr/>
        </p:nvSpPr>
        <p:spPr>
          <a:xfrm>
            <a:off x="7342565" y="5931928"/>
            <a:ext cx="8692437" cy="4240213"/>
          </a:xfrm>
          <a:custGeom>
            <a:avLst/>
            <a:gdLst/>
            <a:ahLst/>
            <a:cxnLst/>
            <a:rect l="l" t="t" r="r" b="b"/>
            <a:pathLst>
              <a:path w="8692437" h="4240213">
                <a:moveTo>
                  <a:pt x="0" y="0"/>
                </a:moveTo>
                <a:lnTo>
                  <a:pt x="8692437" y="0"/>
                </a:lnTo>
                <a:lnTo>
                  <a:pt x="8692437" y="4240213"/>
                </a:lnTo>
                <a:lnTo>
                  <a:pt x="0" y="4240213"/>
                </a:lnTo>
                <a:lnTo>
                  <a:pt x="0" y="0"/>
                </a:lnTo>
                <a:close/>
              </a:path>
            </a:pathLst>
          </a:custGeom>
          <a:blipFill>
            <a:blip r:embed="rId4"/>
            <a:stretch>
              <a:fillRect/>
            </a:stretch>
          </a:blipFill>
        </p:spPr>
      </p:sp>
      <p:sp>
        <p:nvSpPr>
          <p:cNvPr id="14" name="TextBox 14"/>
          <p:cNvSpPr txBox="1"/>
          <p:nvPr/>
        </p:nvSpPr>
        <p:spPr>
          <a:xfrm>
            <a:off x="2755674" y="305688"/>
            <a:ext cx="11265753" cy="1758757"/>
          </a:xfrm>
          <a:prstGeom prst="rect">
            <a:avLst/>
          </a:prstGeom>
        </p:spPr>
        <p:txBody>
          <a:bodyPr lIns="0" tIns="0" rIns="0" bIns="0" rtlCol="0" anchor="t">
            <a:spAutoFit/>
          </a:bodyPr>
          <a:lstStyle/>
          <a:p>
            <a:pPr marL="0" lvl="0" indent="0" algn="l">
              <a:lnSpc>
                <a:spcPts val="7000"/>
              </a:lnSpc>
              <a:spcBef>
                <a:spcPct val="0"/>
              </a:spcBef>
            </a:pPr>
            <a:r>
              <a:rPr lang="en-US" sz="5000" u="none" strike="noStrike">
                <a:solidFill>
                  <a:srgbClr val="24508C"/>
                </a:solidFill>
                <a:latin typeface="Tomorrow Bold"/>
              </a:rPr>
              <a:t>DEUDA DE CARTERA POR EDADES </a:t>
            </a:r>
          </a:p>
          <a:p>
            <a:pPr marL="0" lvl="0" indent="0" algn="l">
              <a:lnSpc>
                <a:spcPts val="7000"/>
              </a:lnSpc>
              <a:spcBef>
                <a:spcPct val="0"/>
              </a:spcBef>
            </a:pPr>
            <a:endParaRPr lang="en-US" sz="5000" u="none" strike="noStrike">
              <a:solidFill>
                <a:srgbClr val="24508C"/>
              </a:solidFill>
              <a:latin typeface="Tomorrow Bold"/>
            </a:endParaRPr>
          </a:p>
        </p:txBody>
      </p:sp>
      <p:sp>
        <p:nvSpPr>
          <p:cNvPr id="15" name="TextBox 15"/>
          <p:cNvSpPr txBox="1"/>
          <p:nvPr/>
        </p:nvSpPr>
        <p:spPr>
          <a:xfrm>
            <a:off x="160234" y="1823199"/>
            <a:ext cx="17797847" cy="1234134"/>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ontserrat"/>
              </a:rPr>
              <a:t>LA CARTERA DE LA E.S.E HOSPITAL SANTA TERESITA REALIZA CIERRES ANUALES DONDE SE EVIDENCIA EL INCREMENTO DE LA PRESTACIÓN DE SERVICIOS DE SALUD DE LOS REGÍMENES SUBSIDIADO, CONTRIBUTIVO, ARL, SOAT, RÉGIMEN ESPECIAL Y OTROS.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360148" y="-2923420"/>
            <a:ext cx="4903912" cy="490391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1</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97287" y="8462465"/>
            <a:ext cx="2595440" cy="1373072"/>
          </a:xfrm>
          <a:custGeom>
            <a:avLst/>
            <a:gdLst/>
            <a:ahLst/>
            <a:cxnLst/>
            <a:rect l="l" t="t" r="r" b="b"/>
            <a:pathLst>
              <a:path w="2595440" h="1373072">
                <a:moveTo>
                  <a:pt x="0" y="0"/>
                </a:moveTo>
                <a:lnTo>
                  <a:pt x="2595440" y="0"/>
                </a:lnTo>
                <a:lnTo>
                  <a:pt x="2595440" y="1373071"/>
                </a:lnTo>
                <a:lnTo>
                  <a:pt x="0" y="1373071"/>
                </a:lnTo>
                <a:lnTo>
                  <a:pt x="0" y="0"/>
                </a:lnTo>
                <a:close/>
              </a:path>
            </a:pathLst>
          </a:custGeom>
          <a:blipFill>
            <a:blip r:embed="rId2"/>
            <a:stretch>
              <a:fillRect/>
            </a:stretch>
          </a:blipFill>
        </p:spPr>
      </p:sp>
      <p:sp>
        <p:nvSpPr>
          <p:cNvPr id="12" name="TextBox 12"/>
          <p:cNvSpPr txBox="1"/>
          <p:nvPr/>
        </p:nvSpPr>
        <p:spPr>
          <a:xfrm>
            <a:off x="-717830" y="1093078"/>
            <a:ext cx="11621961" cy="1608353"/>
          </a:xfrm>
          <a:prstGeom prst="rect">
            <a:avLst/>
          </a:prstGeom>
        </p:spPr>
        <p:txBody>
          <a:bodyPr lIns="0" tIns="0" rIns="0" bIns="0" rtlCol="0" anchor="t">
            <a:spAutoFit/>
          </a:bodyPr>
          <a:lstStyle/>
          <a:p>
            <a:pPr algn="ctr">
              <a:lnSpc>
                <a:spcPts val="7000"/>
              </a:lnSpc>
            </a:pPr>
            <a:r>
              <a:rPr lang="en-US" sz="5000">
                <a:solidFill>
                  <a:srgbClr val="24508C"/>
                </a:solidFill>
                <a:latin typeface="Tomorrow Bold"/>
              </a:rPr>
              <a:t>ORDEN DEL DÍA </a:t>
            </a:r>
          </a:p>
          <a:p>
            <a:pPr algn="ctr">
              <a:lnSpc>
                <a:spcPts val="5739"/>
              </a:lnSpc>
            </a:pPr>
            <a:endParaRPr lang="en-US" sz="5000">
              <a:solidFill>
                <a:srgbClr val="24508C"/>
              </a:solidFill>
              <a:latin typeface="Tomorrow Bold"/>
            </a:endParaRPr>
          </a:p>
        </p:txBody>
      </p:sp>
      <p:sp>
        <p:nvSpPr>
          <p:cNvPr id="13" name="TextBox 13"/>
          <p:cNvSpPr txBox="1"/>
          <p:nvPr/>
        </p:nvSpPr>
        <p:spPr>
          <a:xfrm>
            <a:off x="1495007" y="3341053"/>
            <a:ext cx="16792993" cy="4434165"/>
          </a:xfrm>
          <a:prstGeom prst="rect">
            <a:avLst/>
          </a:prstGeom>
        </p:spPr>
        <p:txBody>
          <a:bodyPr lIns="0" tIns="0" rIns="0" bIns="0" rtlCol="0" anchor="t">
            <a:spAutoFit/>
          </a:bodyPr>
          <a:lstStyle/>
          <a:p>
            <a:pPr marL="604042" lvl="1" indent="-302021">
              <a:lnSpc>
                <a:spcPts val="3916"/>
              </a:lnSpc>
              <a:buFont typeface="Arial"/>
              <a:buChar char="•"/>
            </a:pPr>
            <a:r>
              <a:rPr lang="en-US" sz="2797">
                <a:solidFill>
                  <a:srgbClr val="000000"/>
                </a:solidFill>
                <a:latin typeface="Montserrat Ultra-Bold"/>
              </a:rPr>
              <a:t>APERTURA DEL ORDEN DEL DÍA. </a:t>
            </a:r>
          </a:p>
          <a:p>
            <a:pPr marL="604042" lvl="1" indent="-302021">
              <a:lnSpc>
                <a:spcPts val="3916"/>
              </a:lnSpc>
              <a:buFont typeface="Arial"/>
              <a:buChar char="•"/>
            </a:pPr>
            <a:r>
              <a:rPr lang="en-US" sz="2797">
                <a:solidFill>
                  <a:srgbClr val="000000"/>
                </a:solidFill>
                <a:latin typeface="Montserrat Ultra-Bold"/>
              </a:rPr>
              <a:t>HIMNO A COLOMBIA.</a:t>
            </a:r>
          </a:p>
          <a:p>
            <a:pPr marL="604042" lvl="1" indent="-302021">
              <a:lnSpc>
                <a:spcPts val="3916"/>
              </a:lnSpc>
              <a:buFont typeface="Arial"/>
              <a:buChar char="•"/>
            </a:pPr>
            <a:r>
              <a:rPr lang="en-US" sz="2797">
                <a:solidFill>
                  <a:srgbClr val="000000"/>
                </a:solidFill>
                <a:latin typeface="Montserrat Ultra-Bold"/>
              </a:rPr>
              <a:t>HIMNO A PÁCORA.</a:t>
            </a:r>
          </a:p>
          <a:p>
            <a:pPr marL="604042" lvl="1" indent="-302021">
              <a:lnSpc>
                <a:spcPts val="3916"/>
              </a:lnSpc>
              <a:buFont typeface="Arial"/>
              <a:buChar char="•"/>
            </a:pPr>
            <a:r>
              <a:rPr lang="en-US" sz="2797">
                <a:solidFill>
                  <a:srgbClr val="000000"/>
                </a:solidFill>
                <a:latin typeface="Montserrat Ultra-Bold"/>
              </a:rPr>
              <a:t>PALABRAS DEL DOCTOR BRYAN SALDARRIAGA MOLINA.</a:t>
            </a:r>
          </a:p>
          <a:p>
            <a:pPr marL="604042" lvl="1" indent="-302021">
              <a:lnSpc>
                <a:spcPts val="3916"/>
              </a:lnSpc>
              <a:buFont typeface="Arial"/>
              <a:buChar char="•"/>
            </a:pPr>
            <a:r>
              <a:rPr lang="en-US" sz="2797">
                <a:solidFill>
                  <a:srgbClr val="000000"/>
                </a:solidFill>
                <a:latin typeface="Montserrat Ultra-Bold"/>
              </a:rPr>
              <a:t> LECTURA DEL REGLAMENTO POR PARTE DEL ASESOR DE CONTROL INTERNO</a:t>
            </a:r>
          </a:p>
          <a:p>
            <a:pPr marL="604042" lvl="1" indent="-302021">
              <a:lnSpc>
                <a:spcPts val="3916"/>
              </a:lnSpc>
              <a:buFont typeface="Arial"/>
              <a:buChar char="•"/>
            </a:pPr>
            <a:r>
              <a:rPr lang="en-US" sz="2797">
                <a:solidFill>
                  <a:srgbClr val="000000"/>
                </a:solidFill>
                <a:latin typeface="Montserrat Ultra-Bold"/>
              </a:rPr>
              <a:t>PRESENTACIÓN DE LA RENDICIÓN DE CUENTAS VIGENCIA 2020-2024, POR PARTE DE CADA COORDINADOR DE ÁREA.</a:t>
            </a:r>
          </a:p>
          <a:p>
            <a:pPr marL="604042" lvl="1" indent="-302021">
              <a:lnSpc>
                <a:spcPts val="3916"/>
              </a:lnSpc>
              <a:buFont typeface="Arial"/>
              <a:buChar char="•"/>
            </a:pPr>
            <a:r>
              <a:rPr lang="en-US" sz="2797">
                <a:solidFill>
                  <a:srgbClr val="000000"/>
                </a:solidFill>
                <a:latin typeface="Montserrat Ultra-Bold"/>
              </a:rPr>
              <a:t>PREGUNTAS Y PARTICIPACIÓN DE LA CIUDADANÍA.</a:t>
            </a:r>
          </a:p>
          <a:p>
            <a:pPr marL="604042" lvl="1" indent="-302021">
              <a:lnSpc>
                <a:spcPts val="3916"/>
              </a:lnSpc>
              <a:buFont typeface="Arial"/>
              <a:buChar char="•"/>
            </a:pPr>
            <a:r>
              <a:rPr lang="en-US" sz="2797">
                <a:solidFill>
                  <a:srgbClr val="000000"/>
                </a:solidFill>
                <a:latin typeface="Montserrat Ultra-Bold"/>
              </a:rPr>
              <a:t>CIERRE POR PARTE DEL ASESOR DE CONTROL INTERNO.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6147357" y="26597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19</a:t>
              </a:r>
            </a:p>
          </p:txBody>
        </p:sp>
      </p:grpSp>
      <p:grpSp>
        <p:nvGrpSpPr>
          <p:cNvPr id="8" name="Group 8"/>
          <p:cNvGrpSpPr/>
          <p:nvPr/>
        </p:nvGrpSpPr>
        <p:grpSpPr>
          <a:xfrm>
            <a:off x="-5522997" y="8088881"/>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269020" y="8913928"/>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1028700" y="4383916"/>
            <a:ext cx="5094326" cy="3704964"/>
          </a:xfrm>
          <a:custGeom>
            <a:avLst/>
            <a:gdLst/>
            <a:ahLst/>
            <a:cxnLst/>
            <a:rect l="l" t="t" r="r" b="b"/>
            <a:pathLst>
              <a:path w="5094326" h="3704964">
                <a:moveTo>
                  <a:pt x="0" y="0"/>
                </a:moveTo>
                <a:lnTo>
                  <a:pt x="5094326" y="0"/>
                </a:lnTo>
                <a:lnTo>
                  <a:pt x="5094326" y="3704965"/>
                </a:lnTo>
                <a:lnTo>
                  <a:pt x="0" y="3704965"/>
                </a:lnTo>
                <a:lnTo>
                  <a:pt x="0" y="0"/>
                </a:lnTo>
                <a:close/>
              </a:path>
            </a:pathLst>
          </a:custGeom>
          <a:blipFill>
            <a:blip r:embed="rId3"/>
            <a:stretch>
              <a:fillRect/>
            </a:stretch>
          </a:blipFill>
        </p:spPr>
      </p:sp>
      <p:sp>
        <p:nvSpPr>
          <p:cNvPr id="13" name="Freeform 13"/>
          <p:cNvSpPr/>
          <p:nvPr/>
        </p:nvSpPr>
        <p:spPr>
          <a:xfrm>
            <a:off x="6474882" y="6780263"/>
            <a:ext cx="11585795" cy="3506737"/>
          </a:xfrm>
          <a:custGeom>
            <a:avLst/>
            <a:gdLst/>
            <a:ahLst/>
            <a:cxnLst/>
            <a:rect l="l" t="t" r="r" b="b"/>
            <a:pathLst>
              <a:path w="11585795" h="3506737">
                <a:moveTo>
                  <a:pt x="0" y="0"/>
                </a:moveTo>
                <a:lnTo>
                  <a:pt x="11585795" y="0"/>
                </a:lnTo>
                <a:lnTo>
                  <a:pt x="11585795" y="3506737"/>
                </a:lnTo>
                <a:lnTo>
                  <a:pt x="0" y="3506737"/>
                </a:lnTo>
                <a:lnTo>
                  <a:pt x="0" y="0"/>
                </a:lnTo>
                <a:close/>
              </a:path>
            </a:pathLst>
          </a:custGeom>
          <a:blipFill>
            <a:blip r:embed="rId4"/>
            <a:stretch>
              <a:fillRect/>
            </a:stretch>
          </a:blipFill>
        </p:spPr>
      </p:sp>
      <p:sp>
        <p:nvSpPr>
          <p:cNvPr id="14" name="TextBox 14"/>
          <p:cNvSpPr txBox="1"/>
          <p:nvPr/>
        </p:nvSpPr>
        <p:spPr>
          <a:xfrm>
            <a:off x="1028700" y="580782"/>
            <a:ext cx="14060906" cy="1758757"/>
          </a:xfrm>
          <a:prstGeom prst="rect">
            <a:avLst/>
          </a:prstGeom>
        </p:spPr>
        <p:txBody>
          <a:bodyPr lIns="0" tIns="0" rIns="0" bIns="0" rtlCol="0" anchor="t">
            <a:spAutoFit/>
          </a:bodyPr>
          <a:lstStyle/>
          <a:p>
            <a:pPr marL="0" lvl="0" indent="0" algn="l">
              <a:lnSpc>
                <a:spcPts val="7000"/>
              </a:lnSpc>
              <a:spcBef>
                <a:spcPct val="0"/>
              </a:spcBef>
            </a:pPr>
            <a:r>
              <a:rPr lang="en-US" sz="5000">
                <a:solidFill>
                  <a:srgbClr val="24508C"/>
                </a:solidFill>
                <a:latin typeface="Tomorrow Bold"/>
              </a:rPr>
              <a:t>RECAUDO DE LA CARTERA POR VIGENCIAS</a:t>
            </a:r>
          </a:p>
          <a:p>
            <a:pPr marL="0" lvl="0" indent="0" algn="l">
              <a:lnSpc>
                <a:spcPts val="7000"/>
              </a:lnSpc>
              <a:spcBef>
                <a:spcPct val="0"/>
              </a:spcBef>
            </a:pPr>
            <a:endParaRPr lang="en-US" sz="5000">
              <a:solidFill>
                <a:srgbClr val="24508C"/>
              </a:solidFill>
              <a:latin typeface="Tomorrow Bold"/>
            </a:endParaRPr>
          </a:p>
        </p:txBody>
      </p:sp>
      <p:sp>
        <p:nvSpPr>
          <p:cNvPr id="15" name="TextBox 15"/>
          <p:cNvSpPr txBox="1"/>
          <p:nvPr/>
        </p:nvSpPr>
        <p:spPr>
          <a:xfrm>
            <a:off x="315833" y="2247900"/>
            <a:ext cx="18127766" cy="1653132"/>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ontserrat"/>
              </a:rPr>
              <a:t>LA E.S.E HOSPITAL HA LOGRADO QUE EN LAS VIGENCIAS 2020 A 2024 SE CONSOLIDE UN ACERCAMIENTO MENSUAL Y TRIMESTRAL EN CONCILIACIONES DE CARTERA Y GLOSAS, CON LAS DIFERENTES ENTIDADES DEL RÉGIMEN CONTRIBUTIVO Y SUBSIDIAD SOAT Y ARL, RÉGIMEN ESPECIAL Y CON AQUELLAS CON LAS CUALES TENEMOS PRESTACIÓN DE SERVICIOS DE SALUD.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20</a:t>
              </a:r>
            </a:p>
          </p:txBody>
        </p:sp>
      </p:grpSp>
      <p:grpSp>
        <p:nvGrpSpPr>
          <p:cNvPr id="8" name="Group 8"/>
          <p:cNvGrpSpPr/>
          <p:nvPr/>
        </p:nvGrpSpPr>
        <p:grpSpPr>
          <a:xfrm>
            <a:off x="-5911996" y="7853929"/>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0" y="9152246"/>
            <a:ext cx="2144962" cy="1134754"/>
          </a:xfrm>
          <a:custGeom>
            <a:avLst/>
            <a:gdLst/>
            <a:ahLst/>
            <a:cxnLst/>
            <a:rect l="l" t="t" r="r" b="b"/>
            <a:pathLst>
              <a:path w="2144962" h="1134754">
                <a:moveTo>
                  <a:pt x="0" y="0"/>
                </a:moveTo>
                <a:lnTo>
                  <a:pt x="2144962" y="0"/>
                </a:lnTo>
                <a:lnTo>
                  <a:pt x="2144962" y="1134754"/>
                </a:lnTo>
                <a:lnTo>
                  <a:pt x="0" y="1134754"/>
                </a:lnTo>
                <a:lnTo>
                  <a:pt x="0" y="0"/>
                </a:lnTo>
                <a:close/>
              </a:path>
            </a:pathLst>
          </a:custGeom>
          <a:blipFill>
            <a:blip r:embed="rId2"/>
            <a:stretch>
              <a:fillRect/>
            </a:stretch>
          </a:blipFill>
        </p:spPr>
      </p:sp>
      <p:sp>
        <p:nvSpPr>
          <p:cNvPr id="12" name="Freeform 12"/>
          <p:cNvSpPr/>
          <p:nvPr/>
        </p:nvSpPr>
        <p:spPr>
          <a:xfrm>
            <a:off x="2755674" y="4572229"/>
            <a:ext cx="15100567" cy="4729775"/>
          </a:xfrm>
          <a:custGeom>
            <a:avLst/>
            <a:gdLst/>
            <a:ahLst/>
            <a:cxnLst/>
            <a:rect l="l" t="t" r="r" b="b"/>
            <a:pathLst>
              <a:path w="15100567" h="4729775">
                <a:moveTo>
                  <a:pt x="0" y="0"/>
                </a:moveTo>
                <a:lnTo>
                  <a:pt x="15100567" y="0"/>
                </a:lnTo>
                <a:lnTo>
                  <a:pt x="15100567" y="4729775"/>
                </a:lnTo>
                <a:lnTo>
                  <a:pt x="0" y="4729775"/>
                </a:lnTo>
                <a:lnTo>
                  <a:pt x="0" y="0"/>
                </a:lnTo>
                <a:close/>
              </a:path>
            </a:pathLst>
          </a:custGeom>
          <a:blipFill>
            <a:blip r:embed="rId3"/>
            <a:stretch>
              <a:fillRect/>
            </a:stretch>
          </a:blipFill>
        </p:spPr>
      </p:sp>
      <p:sp>
        <p:nvSpPr>
          <p:cNvPr id="13" name="TextBox 13"/>
          <p:cNvSpPr txBox="1"/>
          <p:nvPr/>
        </p:nvSpPr>
        <p:spPr>
          <a:xfrm>
            <a:off x="2981353" y="92075"/>
            <a:ext cx="9480020" cy="2644485"/>
          </a:xfrm>
          <a:prstGeom prst="rect">
            <a:avLst/>
          </a:prstGeom>
        </p:spPr>
        <p:txBody>
          <a:bodyPr lIns="0" tIns="0" rIns="0" bIns="0" rtlCol="0" anchor="t">
            <a:spAutoFit/>
          </a:bodyPr>
          <a:lstStyle/>
          <a:p>
            <a:pPr>
              <a:lnSpc>
                <a:spcPts val="7000"/>
              </a:lnSpc>
            </a:pPr>
            <a:r>
              <a:rPr lang="en-US" sz="5000">
                <a:solidFill>
                  <a:srgbClr val="24508C"/>
                </a:solidFill>
                <a:latin typeface="Tomorrow Bold"/>
              </a:rPr>
              <a:t>GLOSAS Y DEVOLUCIONES</a:t>
            </a:r>
          </a:p>
          <a:p>
            <a:pPr>
              <a:lnSpc>
                <a:spcPts val="7000"/>
              </a:lnSpc>
            </a:pPr>
            <a:endParaRPr lang="en-US" sz="5000">
              <a:solidFill>
                <a:srgbClr val="24508C"/>
              </a:solidFill>
              <a:latin typeface="Tomorrow Bold"/>
            </a:endParaRPr>
          </a:p>
          <a:p>
            <a:pPr>
              <a:lnSpc>
                <a:spcPts val="7000"/>
              </a:lnSpc>
            </a:pPr>
            <a:endParaRPr lang="en-US" sz="5000">
              <a:solidFill>
                <a:srgbClr val="24508C"/>
              </a:solidFill>
              <a:latin typeface="Tomorrow Bold"/>
            </a:endParaRPr>
          </a:p>
        </p:txBody>
      </p:sp>
      <p:sp>
        <p:nvSpPr>
          <p:cNvPr id="14" name="TextBox 14"/>
          <p:cNvSpPr txBox="1"/>
          <p:nvPr/>
        </p:nvSpPr>
        <p:spPr>
          <a:xfrm>
            <a:off x="242825" y="2396945"/>
            <a:ext cx="17613416" cy="1695794"/>
          </a:xfrm>
          <a:prstGeom prst="rect">
            <a:avLst/>
          </a:prstGeom>
        </p:spPr>
        <p:txBody>
          <a:bodyPr lIns="0" tIns="0" rIns="0" bIns="0" rtlCol="0" anchor="t">
            <a:spAutoFit/>
          </a:bodyPr>
          <a:lstStyle/>
          <a:p>
            <a:pPr>
              <a:lnSpc>
                <a:spcPts val="3428"/>
              </a:lnSpc>
              <a:spcBef>
                <a:spcPct val="0"/>
              </a:spcBef>
            </a:pPr>
            <a:r>
              <a:rPr lang="en-US" sz="2449">
                <a:solidFill>
                  <a:srgbClr val="000000"/>
                </a:solidFill>
                <a:latin typeface="Montserrat"/>
              </a:rPr>
              <a:t>DE ACUERDO A LA FACTURACIÓN RADICADA EN ESTAS VIGENCIAS Y EN RELACIÓN AL PORCENTAJE DE GLOSAS NOTIFICADAS POR LAS ENTIDADES, BUSCAMOS DAR RESPUESTA OPORTUNA DE LAS GLOSAS Y DEVOLUCIONES GENERADAS, PARA NO TENER DEMORAS EN LOS PAGOS Y FINALMENTE REALIZAR LA VERIFICACIÓN DE LOS SALDOS EN LA CARTERA DE LA E.S.E.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sp>
        <p:nvSpPr>
          <p:cNvPr id="2" name="Freeform 2"/>
          <p:cNvSpPr/>
          <p:nvPr/>
        </p:nvSpPr>
        <p:spPr>
          <a:xfrm>
            <a:off x="10370887" y="3805118"/>
            <a:ext cx="11677025" cy="11677025"/>
          </a:xfrm>
          <a:custGeom>
            <a:avLst/>
            <a:gdLst/>
            <a:ahLst/>
            <a:cxnLst/>
            <a:rect l="l" t="t" r="r" b="b"/>
            <a:pathLst>
              <a:path w="11677025" h="11677025">
                <a:moveTo>
                  <a:pt x="0" y="0"/>
                </a:moveTo>
                <a:lnTo>
                  <a:pt x="11677024" y="0"/>
                </a:lnTo>
                <a:lnTo>
                  <a:pt x="11677024" y="11677025"/>
                </a:lnTo>
                <a:lnTo>
                  <a:pt x="0" y="11677025"/>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464340" y="-2771020"/>
            <a:ext cx="3952120" cy="395212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6762543" y="0"/>
            <a:ext cx="1525457" cy="152545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30</a:t>
              </a:r>
            </a:p>
          </p:txBody>
        </p:sp>
      </p:grpSp>
      <p:grpSp>
        <p:nvGrpSpPr>
          <p:cNvPr id="9" name="Group 9"/>
          <p:cNvGrpSpPr/>
          <p:nvPr/>
        </p:nvGrpSpPr>
        <p:grpSpPr>
          <a:xfrm>
            <a:off x="-5289598" y="7594596"/>
            <a:ext cx="9567614" cy="95676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2" name="Freeform 12"/>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4"/>
            <a:stretch>
              <a:fillRect/>
            </a:stretch>
          </a:blipFill>
        </p:spPr>
      </p:sp>
      <p:grpSp>
        <p:nvGrpSpPr>
          <p:cNvPr id="13" name="Group 13"/>
          <p:cNvGrpSpPr/>
          <p:nvPr/>
        </p:nvGrpSpPr>
        <p:grpSpPr>
          <a:xfrm>
            <a:off x="-5289598" y="7594596"/>
            <a:ext cx="9567614" cy="956761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6" name="Freeform 16"/>
          <p:cNvSpPr/>
          <p:nvPr/>
        </p:nvSpPr>
        <p:spPr>
          <a:xfrm>
            <a:off x="36873" y="8709021"/>
            <a:ext cx="2595440" cy="1373072"/>
          </a:xfrm>
          <a:custGeom>
            <a:avLst/>
            <a:gdLst/>
            <a:ahLst/>
            <a:cxnLst/>
            <a:rect l="l" t="t" r="r" b="b"/>
            <a:pathLst>
              <a:path w="2595440" h="1373072">
                <a:moveTo>
                  <a:pt x="0" y="0"/>
                </a:moveTo>
                <a:lnTo>
                  <a:pt x="2595441" y="0"/>
                </a:lnTo>
                <a:lnTo>
                  <a:pt x="2595441" y="1373072"/>
                </a:lnTo>
                <a:lnTo>
                  <a:pt x="0" y="1373072"/>
                </a:lnTo>
                <a:lnTo>
                  <a:pt x="0" y="0"/>
                </a:lnTo>
                <a:close/>
              </a:path>
            </a:pathLst>
          </a:custGeom>
          <a:blipFill>
            <a:blip r:embed="rId4"/>
            <a:stretch>
              <a:fillRect/>
            </a:stretch>
          </a:blipFill>
        </p:spPr>
      </p:sp>
      <p:sp>
        <p:nvSpPr>
          <p:cNvPr id="17" name="TextBox 17"/>
          <p:cNvSpPr txBox="1"/>
          <p:nvPr/>
        </p:nvSpPr>
        <p:spPr>
          <a:xfrm>
            <a:off x="1028700" y="562703"/>
            <a:ext cx="8620232" cy="5260799"/>
          </a:xfrm>
          <a:prstGeom prst="rect">
            <a:avLst/>
          </a:prstGeom>
        </p:spPr>
        <p:txBody>
          <a:bodyPr lIns="0" tIns="0" rIns="0" bIns="0" rtlCol="0" anchor="t">
            <a:spAutoFit/>
          </a:bodyPr>
          <a:lstStyle/>
          <a:p>
            <a:pPr algn="ctr">
              <a:lnSpc>
                <a:spcPts val="13999"/>
              </a:lnSpc>
            </a:pPr>
            <a:r>
              <a:rPr lang="en-US" sz="9999">
                <a:solidFill>
                  <a:srgbClr val="24508C"/>
                </a:solidFill>
                <a:latin typeface="Tomorrow Bold"/>
              </a:rPr>
              <a:t>PRESTACIÓN</a:t>
            </a:r>
          </a:p>
          <a:p>
            <a:pPr algn="ctr">
              <a:lnSpc>
                <a:spcPts val="13999"/>
              </a:lnSpc>
            </a:pPr>
            <a:endParaRPr lang="en-US" sz="9999">
              <a:solidFill>
                <a:srgbClr val="24508C"/>
              </a:solidFill>
              <a:latin typeface="Tomorrow Bold"/>
            </a:endParaRPr>
          </a:p>
          <a:p>
            <a:pPr marL="0" lvl="0" indent="0" algn="ctr">
              <a:lnSpc>
                <a:spcPts val="13999"/>
              </a:lnSpc>
              <a:spcBef>
                <a:spcPct val="0"/>
              </a:spcBef>
            </a:pPr>
            <a:endParaRPr lang="en-US" sz="9999">
              <a:solidFill>
                <a:srgbClr val="24508C"/>
              </a:solidFill>
              <a:latin typeface="Tomorrow Bold"/>
            </a:endParaRPr>
          </a:p>
        </p:txBody>
      </p:sp>
      <p:sp>
        <p:nvSpPr>
          <p:cNvPr id="18" name="TextBox 18"/>
          <p:cNvSpPr txBox="1"/>
          <p:nvPr/>
        </p:nvSpPr>
        <p:spPr>
          <a:xfrm>
            <a:off x="1334593" y="3425883"/>
            <a:ext cx="1808463" cy="1717617"/>
          </a:xfrm>
          <a:prstGeom prst="rect">
            <a:avLst/>
          </a:prstGeom>
        </p:spPr>
        <p:txBody>
          <a:bodyPr lIns="0" tIns="0" rIns="0" bIns="0" rtlCol="0" anchor="t">
            <a:spAutoFit/>
          </a:bodyPr>
          <a:lstStyle/>
          <a:p>
            <a:pPr marL="0" lvl="0" indent="0" algn="ctr">
              <a:lnSpc>
                <a:spcPts val="13999"/>
              </a:lnSpc>
              <a:spcBef>
                <a:spcPct val="0"/>
              </a:spcBef>
            </a:pPr>
            <a:r>
              <a:rPr lang="en-US" sz="9999" u="none" strike="noStrike">
                <a:solidFill>
                  <a:srgbClr val="24508C"/>
                </a:solidFill>
                <a:latin typeface="Tomorrow Bold"/>
              </a:rPr>
              <a:t>DE</a:t>
            </a:r>
          </a:p>
        </p:txBody>
      </p:sp>
      <p:sp>
        <p:nvSpPr>
          <p:cNvPr id="19" name="TextBox 19"/>
          <p:cNvSpPr txBox="1"/>
          <p:nvPr/>
        </p:nvSpPr>
        <p:spPr>
          <a:xfrm>
            <a:off x="1730214" y="6592885"/>
            <a:ext cx="7413786" cy="3489208"/>
          </a:xfrm>
          <a:prstGeom prst="rect">
            <a:avLst/>
          </a:prstGeom>
        </p:spPr>
        <p:txBody>
          <a:bodyPr lIns="0" tIns="0" rIns="0" bIns="0" rtlCol="0" anchor="t">
            <a:spAutoFit/>
          </a:bodyPr>
          <a:lstStyle/>
          <a:p>
            <a:pPr algn="ctr">
              <a:lnSpc>
                <a:spcPts val="13999"/>
              </a:lnSpc>
            </a:pPr>
            <a:r>
              <a:rPr lang="en-US" sz="9999">
                <a:solidFill>
                  <a:srgbClr val="24508C"/>
                </a:solidFill>
                <a:latin typeface="Tomorrow Bold"/>
              </a:rPr>
              <a:t>SERVICIOS</a:t>
            </a:r>
          </a:p>
          <a:p>
            <a:pPr marL="0" lvl="0" indent="0" algn="ctr">
              <a:lnSpc>
                <a:spcPts val="13999"/>
              </a:lnSpc>
              <a:spcBef>
                <a:spcPct val="0"/>
              </a:spcBef>
            </a:pPr>
            <a:endParaRPr lang="en-US" sz="9999">
              <a:solidFill>
                <a:srgbClr val="24508C"/>
              </a:solidFill>
              <a:latin typeface="Tomorrow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31</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grpSp>
        <p:nvGrpSpPr>
          <p:cNvPr id="12" name="Group 12"/>
          <p:cNvGrpSpPr/>
          <p:nvPr/>
        </p:nvGrpSpPr>
        <p:grpSpPr>
          <a:xfrm>
            <a:off x="1895522" y="2094569"/>
            <a:ext cx="5206237" cy="1289798"/>
            <a:chOff x="0" y="0"/>
            <a:chExt cx="1371190" cy="339700"/>
          </a:xfrm>
        </p:grpSpPr>
        <p:sp>
          <p:nvSpPr>
            <p:cNvPr id="13" name="Freeform 13"/>
            <p:cNvSpPr/>
            <p:nvPr/>
          </p:nvSpPr>
          <p:spPr>
            <a:xfrm>
              <a:off x="0" y="0"/>
              <a:ext cx="1371190" cy="339700"/>
            </a:xfrm>
            <a:custGeom>
              <a:avLst/>
              <a:gdLst/>
              <a:ahLst/>
              <a:cxnLst/>
              <a:rect l="l" t="t" r="r" b="b"/>
              <a:pathLst>
                <a:path w="1371190" h="339700">
                  <a:moveTo>
                    <a:pt x="0" y="0"/>
                  </a:moveTo>
                  <a:lnTo>
                    <a:pt x="1371190" y="0"/>
                  </a:lnTo>
                  <a:lnTo>
                    <a:pt x="1371190" y="339700"/>
                  </a:lnTo>
                  <a:lnTo>
                    <a:pt x="0" y="339700"/>
                  </a:lnTo>
                  <a:close/>
                </a:path>
              </a:pathLst>
            </a:custGeom>
            <a:solidFill>
              <a:srgbClr val="24508C"/>
            </a:solidFill>
          </p:spPr>
        </p:sp>
        <p:sp>
          <p:nvSpPr>
            <p:cNvPr id="14" name="TextBox 14"/>
            <p:cNvSpPr txBox="1"/>
            <p:nvPr/>
          </p:nvSpPr>
          <p:spPr>
            <a:xfrm>
              <a:off x="0" y="-38100"/>
              <a:ext cx="1371190" cy="377800"/>
            </a:xfrm>
            <a:prstGeom prst="rect">
              <a:avLst/>
            </a:prstGeom>
          </p:spPr>
          <p:txBody>
            <a:bodyPr lIns="50800" tIns="50800" rIns="50800" bIns="50800" rtlCol="0" anchor="ctr"/>
            <a:lstStyle/>
            <a:p>
              <a:pPr algn="ctr">
                <a:lnSpc>
                  <a:spcPts val="3359"/>
                </a:lnSpc>
              </a:pPr>
              <a:endParaRPr/>
            </a:p>
          </p:txBody>
        </p:sp>
      </p:grpSp>
      <p:sp>
        <p:nvSpPr>
          <p:cNvPr id="15" name="TextBox 15"/>
          <p:cNvSpPr txBox="1"/>
          <p:nvPr/>
        </p:nvSpPr>
        <p:spPr>
          <a:xfrm>
            <a:off x="4415064" y="225542"/>
            <a:ext cx="8761758" cy="873028"/>
          </a:xfrm>
          <a:prstGeom prst="rect">
            <a:avLst/>
          </a:prstGeom>
        </p:spPr>
        <p:txBody>
          <a:bodyPr lIns="0" tIns="0" rIns="0" bIns="0" rtlCol="0" anchor="t">
            <a:spAutoFit/>
          </a:bodyPr>
          <a:lstStyle/>
          <a:p>
            <a:pPr>
              <a:lnSpc>
                <a:spcPts val="7000"/>
              </a:lnSpc>
            </a:pPr>
            <a:r>
              <a:rPr lang="en-US" sz="5000">
                <a:solidFill>
                  <a:srgbClr val="24508C"/>
                </a:solidFill>
                <a:latin typeface="Tomorrow Bold"/>
              </a:rPr>
              <a:t>COORDINACIÓN MEDICA </a:t>
            </a:r>
          </a:p>
        </p:txBody>
      </p:sp>
      <p:grpSp>
        <p:nvGrpSpPr>
          <p:cNvPr id="16" name="Group 16"/>
          <p:cNvGrpSpPr/>
          <p:nvPr/>
        </p:nvGrpSpPr>
        <p:grpSpPr>
          <a:xfrm>
            <a:off x="1895522" y="3742254"/>
            <a:ext cx="5039085" cy="962956"/>
            <a:chOff x="0" y="0"/>
            <a:chExt cx="1327166" cy="253618"/>
          </a:xfrm>
        </p:grpSpPr>
        <p:sp>
          <p:nvSpPr>
            <p:cNvPr id="17" name="Freeform 17"/>
            <p:cNvSpPr/>
            <p:nvPr/>
          </p:nvSpPr>
          <p:spPr>
            <a:xfrm>
              <a:off x="0" y="0"/>
              <a:ext cx="1327166" cy="253618"/>
            </a:xfrm>
            <a:custGeom>
              <a:avLst/>
              <a:gdLst/>
              <a:ahLst/>
              <a:cxnLst/>
              <a:rect l="l" t="t" r="r" b="b"/>
              <a:pathLst>
                <a:path w="1327166" h="253618">
                  <a:moveTo>
                    <a:pt x="0" y="0"/>
                  </a:moveTo>
                  <a:lnTo>
                    <a:pt x="1327166" y="0"/>
                  </a:lnTo>
                  <a:lnTo>
                    <a:pt x="1327166" y="253618"/>
                  </a:lnTo>
                  <a:lnTo>
                    <a:pt x="0" y="253618"/>
                  </a:lnTo>
                  <a:close/>
                </a:path>
              </a:pathLst>
            </a:custGeom>
            <a:solidFill>
              <a:srgbClr val="24508C"/>
            </a:solidFill>
          </p:spPr>
        </p:sp>
        <p:sp>
          <p:nvSpPr>
            <p:cNvPr id="18" name="TextBox 18"/>
            <p:cNvSpPr txBox="1"/>
            <p:nvPr/>
          </p:nvSpPr>
          <p:spPr>
            <a:xfrm>
              <a:off x="0" y="-38100"/>
              <a:ext cx="1327166" cy="291718"/>
            </a:xfrm>
            <a:prstGeom prst="rect">
              <a:avLst/>
            </a:prstGeom>
          </p:spPr>
          <p:txBody>
            <a:bodyPr lIns="50800" tIns="50800" rIns="50800" bIns="50800" rtlCol="0" anchor="ctr"/>
            <a:lstStyle/>
            <a:p>
              <a:pPr algn="ctr">
                <a:lnSpc>
                  <a:spcPts val="3359"/>
                </a:lnSpc>
              </a:pPr>
              <a:endParaRPr/>
            </a:p>
          </p:txBody>
        </p:sp>
      </p:grpSp>
      <p:grpSp>
        <p:nvGrpSpPr>
          <p:cNvPr id="19" name="Group 19"/>
          <p:cNvGrpSpPr/>
          <p:nvPr/>
        </p:nvGrpSpPr>
        <p:grpSpPr>
          <a:xfrm>
            <a:off x="1895522" y="5424417"/>
            <a:ext cx="5206237" cy="962956"/>
            <a:chOff x="0" y="0"/>
            <a:chExt cx="1371190" cy="253618"/>
          </a:xfrm>
        </p:grpSpPr>
        <p:sp>
          <p:nvSpPr>
            <p:cNvPr id="20" name="Freeform 20"/>
            <p:cNvSpPr/>
            <p:nvPr/>
          </p:nvSpPr>
          <p:spPr>
            <a:xfrm>
              <a:off x="0" y="0"/>
              <a:ext cx="1371190" cy="253618"/>
            </a:xfrm>
            <a:custGeom>
              <a:avLst/>
              <a:gdLst/>
              <a:ahLst/>
              <a:cxnLst/>
              <a:rect l="l" t="t" r="r" b="b"/>
              <a:pathLst>
                <a:path w="1371190" h="253618">
                  <a:moveTo>
                    <a:pt x="0" y="0"/>
                  </a:moveTo>
                  <a:lnTo>
                    <a:pt x="1371190" y="0"/>
                  </a:lnTo>
                  <a:lnTo>
                    <a:pt x="1371190" y="253618"/>
                  </a:lnTo>
                  <a:lnTo>
                    <a:pt x="0" y="253618"/>
                  </a:lnTo>
                  <a:close/>
                </a:path>
              </a:pathLst>
            </a:custGeom>
            <a:solidFill>
              <a:srgbClr val="24508C"/>
            </a:solidFill>
          </p:spPr>
        </p:sp>
        <p:sp>
          <p:nvSpPr>
            <p:cNvPr id="21" name="TextBox 21"/>
            <p:cNvSpPr txBox="1"/>
            <p:nvPr/>
          </p:nvSpPr>
          <p:spPr>
            <a:xfrm>
              <a:off x="0" y="-38100"/>
              <a:ext cx="1371190" cy="291718"/>
            </a:xfrm>
            <a:prstGeom prst="rect">
              <a:avLst/>
            </a:prstGeom>
          </p:spPr>
          <p:txBody>
            <a:bodyPr lIns="50800" tIns="50800" rIns="50800" bIns="50800" rtlCol="0" anchor="ctr"/>
            <a:lstStyle/>
            <a:p>
              <a:pPr algn="ctr">
                <a:lnSpc>
                  <a:spcPts val="3359"/>
                </a:lnSpc>
              </a:pPr>
              <a:endParaRPr/>
            </a:p>
          </p:txBody>
        </p:sp>
      </p:grpSp>
      <p:grpSp>
        <p:nvGrpSpPr>
          <p:cNvPr id="22" name="Group 22"/>
          <p:cNvGrpSpPr/>
          <p:nvPr/>
        </p:nvGrpSpPr>
        <p:grpSpPr>
          <a:xfrm>
            <a:off x="1895522" y="7111273"/>
            <a:ext cx="5206237" cy="962956"/>
            <a:chOff x="0" y="0"/>
            <a:chExt cx="1371190" cy="253618"/>
          </a:xfrm>
        </p:grpSpPr>
        <p:sp>
          <p:nvSpPr>
            <p:cNvPr id="23" name="Freeform 23"/>
            <p:cNvSpPr/>
            <p:nvPr/>
          </p:nvSpPr>
          <p:spPr>
            <a:xfrm>
              <a:off x="0" y="0"/>
              <a:ext cx="1371190" cy="253618"/>
            </a:xfrm>
            <a:custGeom>
              <a:avLst/>
              <a:gdLst/>
              <a:ahLst/>
              <a:cxnLst/>
              <a:rect l="l" t="t" r="r" b="b"/>
              <a:pathLst>
                <a:path w="1371190" h="253618">
                  <a:moveTo>
                    <a:pt x="0" y="0"/>
                  </a:moveTo>
                  <a:lnTo>
                    <a:pt x="1371190" y="0"/>
                  </a:lnTo>
                  <a:lnTo>
                    <a:pt x="1371190" y="253618"/>
                  </a:lnTo>
                  <a:lnTo>
                    <a:pt x="0" y="253618"/>
                  </a:lnTo>
                  <a:close/>
                </a:path>
              </a:pathLst>
            </a:custGeom>
            <a:solidFill>
              <a:srgbClr val="24508C"/>
            </a:solidFill>
          </p:spPr>
        </p:sp>
        <p:sp>
          <p:nvSpPr>
            <p:cNvPr id="24" name="TextBox 24"/>
            <p:cNvSpPr txBox="1"/>
            <p:nvPr/>
          </p:nvSpPr>
          <p:spPr>
            <a:xfrm>
              <a:off x="0" y="-38100"/>
              <a:ext cx="1371190" cy="291718"/>
            </a:xfrm>
            <a:prstGeom prst="rect">
              <a:avLst/>
            </a:prstGeom>
          </p:spPr>
          <p:txBody>
            <a:bodyPr lIns="50800" tIns="50800" rIns="50800" bIns="50800" rtlCol="0" anchor="ctr"/>
            <a:lstStyle/>
            <a:p>
              <a:pPr algn="ctr">
                <a:lnSpc>
                  <a:spcPts val="3359"/>
                </a:lnSpc>
              </a:pPr>
              <a:endParaRPr/>
            </a:p>
          </p:txBody>
        </p:sp>
      </p:grpSp>
      <p:grpSp>
        <p:nvGrpSpPr>
          <p:cNvPr id="25" name="Group 25"/>
          <p:cNvGrpSpPr/>
          <p:nvPr/>
        </p:nvGrpSpPr>
        <p:grpSpPr>
          <a:xfrm>
            <a:off x="11514516" y="6968398"/>
            <a:ext cx="5206237" cy="1158447"/>
            <a:chOff x="0" y="0"/>
            <a:chExt cx="1371190" cy="305105"/>
          </a:xfrm>
        </p:grpSpPr>
        <p:sp>
          <p:nvSpPr>
            <p:cNvPr id="26" name="Freeform 26"/>
            <p:cNvSpPr/>
            <p:nvPr/>
          </p:nvSpPr>
          <p:spPr>
            <a:xfrm>
              <a:off x="0" y="0"/>
              <a:ext cx="1371190" cy="305105"/>
            </a:xfrm>
            <a:custGeom>
              <a:avLst/>
              <a:gdLst/>
              <a:ahLst/>
              <a:cxnLst/>
              <a:rect l="l" t="t" r="r" b="b"/>
              <a:pathLst>
                <a:path w="1371190" h="305105">
                  <a:moveTo>
                    <a:pt x="0" y="0"/>
                  </a:moveTo>
                  <a:lnTo>
                    <a:pt x="1371190" y="0"/>
                  </a:lnTo>
                  <a:lnTo>
                    <a:pt x="1371190" y="305105"/>
                  </a:lnTo>
                  <a:lnTo>
                    <a:pt x="0" y="305105"/>
                  </a:lnTo>
                  <a:close/>
                </a:path>
              </a:pathLst>
            </a:custGeom>
            <a:solidFill>
              <a:srgbClr val="24508C"/>
            </a:solidFill>
          </p:spPr>
        </p:sp>
        <p:sp>
          <p:nvSpPr>
            <p:cNvPr id="27" name="TextBox 27"/>
            <p:cNvSpPr txBox="1"/>
            <p:nvPr/>
          </p:nvSpPr>
          <p:spPr>
            <a:xfrm>
              <a:off x="0" y="-38100"/>
              <a:ext cx="1371190" cy="343205"/>
            </a:xfrm>
            <a:prstGeom prst="rect">
              <a:avLst/>
            </a:prstGeom>
          </p:spPr>
          <p:txBody>
            <a:bodyPr lIns="50800" tIns="50800" rIns="50800" bIns="50800" rtlCol="0" anchor="ctr"/>
            <a:lstStyle/>
            <a:p>
              <a:pPr algn="ctr">
                <a:lnSpc>
                  <a:spcPts val="3359"/>
                </a:lnSpc>
              </a:pPr>
              <a:endParaRPr/>
            </a:p>
          </p:txBody>
        </p:sp>
      </p:grpSp>
      <p:grpSp>
        <p:nvGrpSpPr>
          <p:cNvPr id="28" name="Group 28"/>
          <p:cNvGrpSpPr/>
          <p:nvPr/>
        </p:nvGrpSpPr>
        <p:grpSpPr>
          <a:xfrm>
            <a:off x="11514516" y="5424417"/>
            <a:ext cx="5206237" cy="962956"/>
            <a:chOff x="0" y="0"/>
            <a:chExt cx="1371190" cy="253618"/>
          </a:xfrm>
        </p:grpSpPr>
        <p:sp>
          <p:nvSpPr>
            <p:cNvPr id="29" name="Freeform 29"/>
            <p:cNvSpPr/>
            <p:nvPr/>
          </p:nvSpPr>
          <p:spPr>
            <a:xfrm>
              <a:off x="0" y="0"/>
              <a:ext cx="1371190" cy="253618"/>
            </a:xfrm>
            <a:custGeom>
              <a:avLst/>
              <a:gdLst/>
              <a:ahLst/>
              <a:cxnLst/>
              <a:rect l="l" t="t" r="r" b="b"/>
              <a:pathLst>
                <a:path w="1371190" h="253618">
                  <a:moveTo>
                    <a:pt x="0" y="0"/>
                  </a:moveTo>
                  <a:lnTo>
                    <a:pt x="1371190" y="0"/>
                  </a:lnTo>
                  <a:lnTo>
                    <a:pt x="1371190" y="253618"/>
                  </a:lnTo>
                  <a:lnTo>
                    <a:pt x="0" y="253618"/>
                  </a:lnTo>
                  <a:close/>
                </a:path>
              </a:pathLst>
            </a:custGeom>
            <a:solidFill>
              <a:srgbClr val="24508C"/>
            </a:solidFill>
          </p:spPr>
        </p:sp>
        <p:sp>
          <p:nvSpPr>
            <p:cNvPr id="30" name="TextBox 30"/>
            <p:cNvSpPr txBox="1"/>
            <p:nvPr/>
          </p:nvSpPr>
          <p:spPr>
            <a:xfrm>
              <a:off x="0" y="-38100"/>
              <a:ext cx="1371190" cy="291718"/>
            </a:xfrm>
            <a:prstGeom prst="rect">
              <a:avLst/>
            </a:prstGeom>
          </p:spPr>
          <p:txBody>
            <a:bodyPr lIns="50800" tIns="50800" rIns="50800" bIns="50800" rtlCol="0" anchor="ctr"/>
            <a:lstStyle/>
            <a:p>
              <a:pPr algn="ctr">
                <a:lnSpc>
                  <a:spcPts val="3359"/>
                </a:lnSpc>
              </a:pPr>
              <a:endParaRPr/>
            </a:p>
          </p:txBody>
        </p:sp>
      </p:grpSp>
      <p:grpSp>
        <p:nvGrpSpPr>
          <p:cNvPr id="31" name="Group 31"/>
          <p:cNvGrpSpPr/>
          <p:nvPr/>
        </p:nvGrpSpPr>
        <p:grpSpPr>
          <a:xfrm>
            <a:off x="11514516" y="3552006"/>
            <a:ext cx="5206237" cy="962956"/>
            <a:chOff x="0" y="0"/>
            <a:chExt cx="1371190" cy="253618"/>
          </a:xfrm>
        </p:grpSpPr>
        <p:sp>
          <p:nvSpPr>
            <p:cNvPr id="32" name="Freeform 32"/>
            <p:cNvSpPr/>
            <p:nvPr/>
          </p:nvSpPr>
          <p:spPr>
            <a:xfrm>
              <a:off x="0" y="0"/>
              <a:ext cx="1371190" cy="253618"/>
            </a:xfrm>
            <a:custGeom>
              <a:avLst/>
              <a:gdLst/>
              <a:ahLst/>
              <a:cxnLst/>
              <a:rect l="l" t="t" r="r" b="b"/>
              <a:pathLst>
                <a:path w="1371190" h="253618">
                  <a:moveTo>
                    <a:pt x="0" y="0"/>
                  </a:moveTo>
                  <a:lnTo>
                    <a:pt x="1371190" y="0"/>
                  </a:lnTo>
                  <a:lnTo>
                    <a:pt x="1371190" y="253618"/>
                  </a:lnTo>
                  <a:lnTo>
                    <a:pt x="0" y="253618"/>
                  </a:lnTo>
                  <a:close/>
                </a:path>
              </a:pathLst>
            </a:custGeom>
            <a:solidFill>
              <a:srgbClr val="24508C"/>
            </a:solidFill>
          </p:spPr>
        </p:sp>
        <p:sp>
          <p:nvSpPr>
            <p:cNvPr id="33" name="TextBox 33"/>
            <p:cNvSpPr txBox="1"/>
            <p:nvPr/>
          </p:nvSpPr>
          <p:spPr>
            <a:xfrm>
              <a:off x="0" y="-38100"/>
              <a:ext cx="1371190" cy="291718"/>
            </a:xfrm>
            <a:prstGeom prst="rect">
              <a:avLst/>
            </a:prstGeom>
          </p:spPr>
          <p:txBody>
            <a:bodyPr lIns="50800" tIns="50800" rIns="50800" bIns="50800" rtlCol="0" anchor="ctr"/>
            <a:lstStyle/>
            <a:p>
              <a:pPr algn="ctr">
                <a:lnSpc>
                  <a:spcPts val="3359"/>
                </a:lnSpc>
              </a:pPr>
              <a:endParaRPr/>
            </a:p>
          </p:txBody>
        </p:sp>
      </p:grpSp>
      <p:grpSp>
        <p:nvGrpSpPr>
          <p:cNvPr id="34" name="Group 34"/>
          <p:cNvGrpSpPr/>
          <p:nvPr/>
        </p:nvGrpSpPr>
        <p:grpSpPr>
          <a:xfrm>
            <a:off x="11514516" y="2094569"/>
            <a:ext cx="5206237" cy="962956"/>
            <a:chOff x="0" y="0"/>
            <a:chExt cx="1371190" cy="253618"/>
          </a:xfrm>
        </p:grpSpPr>
        <p:sp>
          <p:nvSpPr>
            <p:cNvPr id="35" name="Freeform 35"/>
            <p:cNvSpPr/>
            <p:nvPr/>
          </p:nvSpPr>
          <p:spPr>
            <a:xfrm>
              <a:off x="0" y="0"/>
              <a:ext cx="1371190" cy="253618"/>
            </a:xfrm>
            <a:custGeom>
              <a:avLst/>
              <a:gdLst/>
              <a:ahLst/>
              <a:cxnLst/>
              <a:rect l="l" t="t" r="r" b="b"/>
              <a:pathLst>
                <a:path w="1371190" h="253618">
                  <a:moveTo>
                    <a:pt x="0" y="0"/>
                  </a:moveTo>
                  <a:lnTo>
                    <a:pt x="1371190" y="0"/>
                  </a:lnTo>
                  <a:lnTo>
                    <a:pt x="1371190" y="253618"/>
                  </a:lnTo>
                  <a:lnTo>
                    <a:pt x="0" y="253618"/>
                  </a:lnTo>
                  <a:close/>
                </a:path>
              </a:pathLst>
            </a:custGeom>
            <a:solidFill>
              <a:srgbClr val="24508C"/>
            </a:solidFill>
          </p:spPr>
        </p:sp>
        <p:sp>
          <p:nvSpPr>
            <p:cNvPr id="36" name="TextBox 36"/>
            <p:cNvSpPr txBox="1"/>
            <p:nvPr/>
          </p:nvSpPr>
          <p:spPr>
            <a:xfrm>
              <a:off x="0" y="-38100"/>
              <a:ext cx="1371190" cy="291718"/>
            </a:xfrm>
            <a:prstGeom prst="rect">
              <a:avLst/>
            </a:prstGeom>
          </p:spPr>
          <p:txBody>
            <a:bodyPr lIns="50800" tIns="50800" rIns="50800" bIns="50800" rtlCol="0" anchor="ctr"/>
            <a:lstStyle/>
            <a:p>
              <a:pPr algn="ctr">
                <a:lnSpc>
                  <a:spcPts val="3359"/>
                </a:lnSpc>
              </a:pPr>
              <a:endParaRPr/>
            </a:p>
          </p:txBody>
        </p:sp>
      </p:grpSp>
      <p:sp>
        <p:nvSpPr>
          <p:cNvPr id="37" name="TextBox 37"/>
          <p:cNvSpPr txBox="1"/>
          <p:nvPr/>
        </p:nvSpPr>
        <p:spPr>
          <a:xfrm>
            <a:off x="2321207" y="2103281"/>
            <a:ext cx="4187714" cy="1234274"/>
          </a:xfrm>
          <a:prstGeom prst="rect">
            <a:avLst/>
          </a:prstGeom>
        </p:spPr>
        <p:txBody>
          <a:bodyPr lIns="0" tIns="0" rIns="0" bIns="0" rtlCol="0" anchor="t">
            <a:spAutoFit/>
          </a:bodyPr>
          <a:lstStyle/>
          <a:p>
            <a:pPr algn="ctr">
              <a:lnSpc>
                <a:spcPts val="3352"/>
              </a:lnSpc>
              <a:spcBef>
                <a:spcPct val="0"/>
              </a:spcBef>
            </a:pPr>
            <a:r>
              <a:rPr lang="en-US" sz="2394">
                <a:solidFill>
                  <a:srgbClr val="FFFFFF"/>
                </a:solidFill>
                <a:latin typeface="Montserrat Ultra-Bold"/>
              </a:rPr>
              <a:t>CONTRATACIÓN MÉDICOS SERVICIO SOCIAL OBLIGATORIO</a:t>
            </a:r>
          </a:p>
        </p:txBody>
      </p:sp>
      <p:sp>
        <p:nvSpPr>
          <p:cNvPr id="38" name="TextBox 38"/>
          <p:cNvSpPr txBox="1"/>
          <p:nvPr/>
        </p:nvSpPr>
        <p:spPr>
          <a:xfrm>
            <a:off x="1895522" y="3797114"/>
            <a:ext cx="5039085" cy="815136"/>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Ultra-Bold"/>
              </a:rPr>
              <a:t>PROGRAMA TU SALUD EN CASA</a:t>
            </a:r>
          </a:p>
        </p:txBody>
      </p:sp>
      <p:sp>
        <p:nvSpPr>
          <p:cNvPr id="39" name="TextBox 39"/>
          <p:cNvSpPr txBox="1"/>
          <p:nvPr/>
        </p:nvSpPr>
        <p:spPr>
          <a:xfrm>
            <a:off x="1895522" y="5481623"/>
            <a:ext cx="5206237" cy="815136"/>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Ultra-Bold"/>
              </a:rPr>
              <a:t>CERTIFICACIÓN DE DISCAPACIDAD RES 1239 2022</a:t>
            </a:r>
          </a:p>
        </p:txBody>
      </p:sp>
      <p:sp>
        <p:nvSpPr>
          <p:cNvPr id="40" name="TextBox 40"/>
          <p:cNvSpPr txBox="1"/>
          <p:nvPr/>
        </p:nvSpPr>
        <p:spPr>
          <a:xfrm>
            <a:off x="1895522" y="7168423"/>
            <a:ext cx="5206237" cy="815136"/>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Ultra-Bold"/>
              </a:rPr>
              <a:t>HOSPITALES AMIGOS DE LA SALUD MENTA</a:t>
            </a:r>
          </a:p>
        </p:txBody>
      </p:sp>
      <p:sp>
        <p:nvSpPr>
          <p:cNvPr id="41" name="TextBox 41"/>
          <p:cNvSpPr txBox="1"/>
          <p:nvPr/>
        </p:nvSpPr>
        <p:spPr>
          <a:xfrm>
            <a:off x="11514516" y="2358928"/>
            <a:ext cx="5206237" cy="396138"/>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Ultra-Bold"/>
              </a:rPr>
              <a:t>AYUDAS DIAGNÓSTICAS</a:t>
            </a:r>
          </a:p>
        </p:txBody>
      </p:sp>
      <p:sp>
        <p:nvSpPr>
          <p:cNvPr id="42" name="TextBox 42"/>
          <p:cNvSpPr txBox="1"/>
          <p:nvPr/>
        </p:nvSpPr>
        <p:spPr>
          <a:xfrm>
            <a:off x="11688544" y="3606866"/>
            <a:ext cx="5206237" cy="815136"/>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Ultra-Bold"/>
              </a:rPr>
              <a:t>MEJORAMIENTO DE EQUIPOS DIAGNÓSTICOS</a:t>
            </a:r>
          </a:p>
        </p:txBody>
      </p:sp>
      <p:sp>
        <p:nvSpPr>
          <p:cNvPr id="43" name="TextBox 43"/>
          <p:cNvSpPr txBox="1"/>
          <p:nvPr/>
        </p:nvSpPr>
        <p:spPr>
          <a:xfrm>
            <a:off x="11514516" y="5476987"/>
            <a:ext cx="5206237" cy="815136"/>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Ultra-Bold"/>
              </a:rPr>
              <a:t>ESPECIALISTAS EN PRIMER NIVEL DE ATENCIÓN</a:t>
            </a:r>
          </a:p>
        </p:txBody>
      </p:sp>
      <p:sp>
        <p:nvSpPr>
          <p:cNvPr id="44" name="TextBox 44"/>
          <p:cNvSpPr txBox="1"/>
          <p:nvPr/>
        </p:nvSpPr>
        <p:spPr>
          <a:xfrm>
            <a:off x="11514516" y="6947632"/>
            <a:ext cx="5044730" cy="1135390"/>
          </a:xfrm>
          <a:prstGeom prst="rect">
            <a:avLst/>
          </a:prstGeom>
        </p:spPr>
        <p:txBody>
          <a:bodyPr lIns="0" tIns="0" rIns="0" bIns="0" rtlCol="0" anchor="t">
            <a:spAutoFit/>
          </a:bodyPr>
          <a:lstStyle/>
          <a:p>
            <a:pPr algn="ctr">
              <a:lnSpc>
                <a:spcPts val="3031"/>
              </a:lnSpc>
              <a:spcBef>
                <a:spcPct val="0"/>
              </a:spcBef>
            </a:pPr>
            <a:r>
              <a:rPr lang="en-US" sz="2165">
                <a:solidFill>
                  <a:srgbClr val="FFFFFF"/>
                </a:solidFill>
                <a:latin typeface="Montserrat Ultra-Bold"/>
              </a:rPr>
              <a:t>PREMIOS: HUMANIZACIÓN EN SALUD Y ESPACIOS LIBRES DE DISCRIMINACIÓN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6209399" y="0"/>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32</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grpSp>
        <p:nvGrpSpPr>
          <p:cNvPr id="12" name="Group 12"/>
          <p:cNvGrpSpPr/>
          <p:nvPr/>
        </p:nvGrpSpPr>
        <p:grpSpPr>
          <a:xfrm>
            <a:off x="-5289598" y="7594596"/>
            <a:ext cx="9567614" cy="956761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5" name="Freeform 15"/>
          <p:cNvSpPr/>
          <p:nvPr/>
        </p:nvSpPr>
        <p:spPr>
          <a:xfrm>
            <a:off x="36873" y="8709021"/>
            <a:ext cx="2595440" cy="1373072"/>
          </a:xfrm>
          <a:custGeom>
            <a:avLst/>
            <a:gdLst/>
            <a:ahLst/>
            <a:cxnLst/>
            <a:rect l="l" t="t" r="r" b="b"/>
            <a:pathLst>
              <a:path w="2595440" h="1373072">
                <a:moveTo>
                  <a:pt x="0" y="0"/>
                </a:moveTo>
                <a:lnTo>
                  <a:pt x="2595441" y="0"/>
                </a:lnTo>
                <a:lnTo>
                  <a:pt x="2595441" y="1373072"/>
                </a:lnTo>
                <a:lnTo>
                  <a:pt x="0" y="1373072"/>
                </a:lnTo>
                <a:lnTo>
                  <a:pt x="0" y="0"/>
                </a:lnTo>
                <a:close/>
              </a:path>
            </a:pathLst>
          </a:custGeom>
          <a:blipFill>
            <a:blip r:embed="rId2"/>
            <a:stretch>
              <a:fillRect/>
            </a:stretch>
          </a:blipFill>
        </p:spPr>
      </p:sp>
      <p:sp>
        <p:nvSpPr>
          <p:cNvPr id="16" name="Freeform 16"/>
          <p:cNvSpPr/>
          <p:nvPr/>
        </p:nvSpPr>
        <p:spPr>
          <a:xfrm>
            <a:off x="3443125" y="2117671"/>
            <a:ext cx="11401750" cy="6939407"/>
          </a:xfrm>
          <a:custGeom>
            <a:avLst/>
            <a:gdLst/>
            <a:ahLst/>
            <a:cxnLst/>
            <a:rect l="l" t="t" r="r" b="b"/>
            <a:pathLst>
              <a:path w="11401750" h="6939407">
                <a:moveTo>
                  <a:pt x="0" y="0"/>
                </a:moveTo>
                <a:lnTo>
                  <a:pt x="11401750" y="0"/>
                </a:lnTo>
                <a:lnTo>
                  <a:pt x="11401750" y="6939407"/>
                </a:lnTo>
                <a:lnTo>
                  <a:pt x="0" y="6939407"/>
                </a:lnTo>
                <a:lnTo>
                  <a:pt x="0" y="0"/>
                </a:lnTo>
                <a:close/>
              </a:path>
            </a:pathLst>
          </a:custGeom>
          <a:blipFill>
            <a:blip r:embed="rId3"/>
            <a:stretch>
              <a:fillRect l="-3268" t="-992" b="-992"/>
            </a:stretch>
          </a:blipFill>
        </p:spPr>
      </p:sp>
      <p:sp>
        <p:nvSpPr>
          <p:cNvPr id="17" name="TextBox 17"/>
          <p:cNvSpPr txBox="1"/>
          <p:nvPr/>
        </p:nvSpPr>
        <p:spPr>
          <a:xfrm>
            <a:off x="2001551" y="535036"/>
            <a:ext cx="10421149" cy="873028"/>
          </a:xfrm>
          <a:prstGeom prst="rect">
            <a:avLst/>
          </a:prstGeom>
        </p:spPr>
        <p:txBody>
          <a:bodyPr lIns="0" tIns="0" rIns="0" bIns="0" rtlCol="0" anchor="t">
            <a:spAutoFit/>
          </a:bodyPr>
          <a:lstStyle/>
          <a:p>
            <a:pPr>
              <a:lnSpc>
                <a:spcPts val="7000"/>
              </a:lnSpc>
            </a:pPr>
            <a:r>
              <a:rPr lang="en-US" sz="5000">
                <a:solidFill>
                  <a:srgbClr val="24508C"/>
                </a:solidFill>
                <a:latin typeface="Tomorrow Bold"/>
              </a:rPr>
              <a:t>AUMENTO TALENTO HUMANO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sp>
        <p:nvSpPr>
          <p:cNvPr id="2" name="Freeform 2"/>
          <p:cNvSpPr/>
          <p:nvPr/>
        </p:nvSpPr>
        <p:spPr>
          <a:xfrm>
            <a:off x="8151830" y="1562087"/>
            <a:ext cx="11677025" cy="11677025"/>
          </a:xfrm>
          <a:custGeom>
            <a:avLst/>
            <a:gdLst/>
            <a:ahLst/>
            <a:cxnLst/>
            <a:rect l="l" t="t" r="r" b="b"/>
            <a:pathLst>
              <a:path w="11677025" h="11677025">
                <a:moveTo>
                  <a:pt x="0" y="0"/>
                </a:moveTo>
                <a:lnTo>
                  <a:pt x="11677025" y="0"/>
                </a:lnTo>
                <a:lnTo>
                  <a:pt x="11677025" y="11677024"/>
                </a:lnTo>
                <a:lnTo>
                  <a:pt x="0" y="11677024"/>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464340" y="-2771020"/>
            <a:ext cx="3952120" cy="395212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6209399" y="0"/>
            <a:ext cx="1525457" cy="152545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33</a:t>
              </a:r>
            </a:p>
          </p:txBody>
        </p:sp>
      </p:grpSp>
      <p:sp>
        <p:nvSpPr>
          <p:cNvPr id="9" name="TextBox 9"/>
          <p:cNvSpPr txBox="1"/>
          <p:nvPr/>
        </p:nvSpPr>
        <p:spPr>
          <a:xfrm>
            <a:off x="432431" y="649817"/>
            <a:ext cx="14661447" cy="1066741"/>
          </a:xfrm>
          <a:prstGeom prst="rect">
            <a:avLst/>
          </a:prstGeom>
        </p:spPr>
        <p:txBody>
          <a:bodyPr lIns="0" tIns="0" rIns="0" bIns="0" rtlCol="0" anchor="t">
            <a:spAutoFit/>
          </a:bodyPr>
          <a:lstStyle/>
          <a:p>
            <a:pPr>
              <a:lnSpc>
                <a:spcPts val="8337"/>
              </a:lnSpc>
            </a:pPr>
            <a:r>
              <a:rPr lang="en-US" sz="6947">
                <a:solidFill>
                  <a:srgbClr val="24508C"/>
                </a:solidFill>
                <a:latin typeface="Tomorrow Bold"/>
              </a:rPr>
              <a:t>PROGRAMA TU SALUD EN CASA </a:t>
            </a:r>
          </a:p>
        </p:txBody>
      </p:sp>
      <p:grpSp>
        <p:nvGrpSpPr>
          <p:cNvPr id="10" name="Group 10"/>
          <p:cNvGrpSpPr/>
          <p:nvPr/>
        </p:nvGrpSpPr>
        <p:grpSpPr>
          <a:xfrm>
            <a:off x="-5289598" y="7594596"/>
            <a:ext cx="9567614" cy="956761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4"/>
            <a:stretch>
              <a:fillRect/>
            </a:stretch>
          </a:blipFill>
        </p:spPr>
      </p:sp>
      <p:grpSp>
        <p:nvGrpSpPr>
          <p:cNvPr id="14" name="Group 14"/>
          <p:cNvGrpSpPr/>
          <p:nvPr/>
        </p:nvGrpSpPr>
        <p:grpSpPr>
          <a:xfrm>
            <a:off x="-5289598" y="7594596"/>
            <a:ext cx="9567614" cy="956761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7" name="Freeform 17"/>
          <p:cNvSpPr/>
          <p:nvPr/>
        </p:nvSpPr>
        <p:spPr>
          <a:xfrm>
            <a:off x="36873" y="8709021"/>
            <a:ext cx="2595440" cy="1373072"/>
          </a:xfrm>
          <a:custGeom>
            <a:avLst/>
            <a:gdLst/>
            <a:ahLst/>
            <a:cxnLst/>
            <a:rect l="l" t="t" r="r" b="b"/>
            <a:pathLst>
              <a:path w="2595440" h="1373072">
                <a:moveTo>
                  <a:pt x="0" y="0"/>
                </a:moveTo>
                <a:lnTo>
                  <a:pt x="2595441" y="0"/>
                </a:lnTo>
                <a:lnTo>
                  <a:pt x="2595441" y="1373072"/>
                </a:lnTo>
                <a:lnTo>
                  <a:pt x="0" y="1373072"/>
                </a:lnTo>
                <a:lnTo>
                  <a:pt x="0" y="0"/>
                </a:lnTo>
                <a:close/>
              </a:path>
            </a:pathLst>
          </a:custGeom>
          <a:blipFill>
            <a:blip r:embed="rId4"/>
            <a:stretch>
              <a:fillRect/>
            </a:stretch>
          </a:blipFill>
        </p:spPr>
      </p:sp>
      <p:sp>
        <p:nvSpPr>
          <p:cNvPr id="18" name="TextBox 18"/>
          <p:cNvSpPr txBox="1"/>
          <p:nvPr/>
        </p:nvSpPr>
        <p:spPr>
          <a:xfrm>
            <a:off x="1720067" y="4720084"/>
            <a:ext cx="5115900" cy="1234134"/>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Ultra-Bold"/>
              </a:rPr>
              <a:t> A CARGO DE: ANGIE CAROLINA LÓPEZ AMAYA </a:t>
            </a:r>
          </a:p>
          <a:p>
            <a:pPr algn="ctr">
              <a:lnSpc>
                <a:spcPts val="3359"/>
              </a:lnSpc>
              <a:spcBef>
                <a:spcPct val="0"/>
              </a:spcBef>
            </a:pPr>
            <a:r>
              <a:rPr lang="en-US" sz="2400">
                <a:solidFill>
                  <a:srgbClr val="000000"/>
                </a:solidFill>
                <a:latin typeface="Montserrat Ultra-Bold"/>
              </a:rPr>
              <a:t>ENFERMERA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34</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TextBox 12"/>
          <p:cNvSpPr txBox="1"/>
          <p:nvPr/>
        </p:nvSpPr>
        <p:spPr>
          <a:xfrm>
            <a:off x="1241401" y="921737"/>
            <a:ext cx="14500071" cy="1860108"/>
          </a:xfrm>
          <a:prstGeom prst="rect">
            <a:avLst/>
          </a:prstGeom>
        </p:spPr>
        <p:txBody>
          <a:bodyPr lIns="0" tIns="0" rIns="0" bIns="0" rtlCol="0" anchor="t">
            <a:spAutoFit/>
          </a:bodyPr>
          <a:lstStyle/>
          <a:p>
            <a:pPr marL="0" lvl="0" indent="0" algn="ctr">
              <a:lnSpc>
                <a:spcPts val="2713"/>
              </a:lnSpc>
            </a:pPr>
            <a:r>
              <a:rPr lang="en-US" sz="4599" spc="-68">
                <a:solidFill>
                  <a:srgbClr val="24508C"/>
                </a:solidFill>
                <a:latin typeface="Tomorrow Bold"/>
              </a:rPr>
              <a:t>PRESENTACIÓN DEL PROGRAMA</a:t>
            </a:r>
          </a:p>
          <a:p>
            <a:pPr marL="0" lvl="0" indent="0" algn="ctr">
              <a:lnSpc>
                <a:spcPts val="6439"/>
              </a:lnSpc>
              <a:spcBef>
                <a:spcPct val="0"/>
              </a:spcBef>
            </a:pPr>
            <a:endParaRPr lang="en-US" sz="4599" spc="-68">
              <a:solidFill>
                <a:srgbClr val="24508C"/>
              </a:solidFill>
              <a:latin typeface="Tomorrow Bold"/>
            </a:endParaRPr>
          </a:p>
          <a:p>
            <a:pPr marL="0" lvl="0" indent="0" algn="ctr">
              <a:lnSpc>
                <a:spcPts val="6719"/>
              </a:lnSpc>
              <a:spcBef>
                <a:spcPct val="0"/>
              </a:spcBef>
            </a:pPr>
            <a:endParaRPr lang="en-US" sz="4599" spc="-68">
              <a:solidFill>
                <a:srgbClr val="24508C"/>
              </a:solidFill>
              <a:latin typeface="Tomorrow Bold"/>
            </a:endParaRPr>
          </a:p>
        </p:txBody>
      </p:sp>
      <p:sp>
        <p:nvSpPr>
          <p:cNvPr id="13" name="TextBox 13"/>
          <p:cNvSpPr txBox="1"/>
          <p:nvPr/>
        </p:nvSpPr>
        <p:spPr>
          <a:xfrm>
            <a:off x="1393603" y="3360925"/>
            <a:ext cx="16462638" cy="3329125"/>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ontserrat"/>
              </a:rPr>
              <a:t>SERVICIO DEPENDIENTE DE LA E.S. E HOSPITAL SANTA TERESITA DE PÁCORA QUE FUE IMPLEMENTANDO EN EL AÑO 2015 EL CUAL SE ENCUENTRA AMPARADO POR LA (RESOLUCIÓN 3280 DE 2018 EN EL CUAL SE CONTEMPLAN LOS LINEAMIENTOS TÉCNICOS Y OPERATIVOS DE LA RPMS SERVICIOS DE PROMOCIÓN Y PREVENCIÓN COMO DETECCIÓN TEMPRANA Y PROTECCIÓN ESPECIFICA), DEBIDO A QUE SE EVIDENCIO LA NECESIDAD DE ALGUNOS PACIENTES PARA ACCEDER A LOS SERVICIOS OFERTADOS EN LA INSTITUCIÓN Y QUE POR SU CONDICIÓN MÉDICA NO SE PUEDEN ACERCAR POR SUS PROPIOS MEDIOS A LA E.S.E PARA EL MANEJO DE SUS PATOLOGÍAS  AGUDAS O CRÓNICAS CON CRITERIOS CONTROLADOS Y QUE SE PUEDEN OFERTAR EN AMBIENTE DOMICILIARIO.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35</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TextBox 12"/>
          <p:cNvSpPr txBox="1"/>
          <p:nvPr/>
        </p:nvSpPr>
        <p:spPr>
          <a:xfrm>
            <a:off x="1028700" y="933450"/>
            <a:ext cx="14500071" cy="1633092"/>
          </a:xfrm>
          <a:prstGeom prst="rect">
            <a:avLst/>
          </a:prstGeom>
        </p:spPr>
        <p:txBody>
          <a:bodyPr lIns="0" tIns="0" rIns="0" bIns="0" rtlCol="0" anchor="t">
            <a:spAutoFit/>
          </a:bodyPr>
          <a:lstStyle/>
          <a:p>
            <a:pPr marL="0" lvl="0" indent="0" algn="ctr">
              <a:lnSpc>
                <a:spcPts val="6439"/>
              </a:lnSpc>
              <a:spcBef>
                <a:spcPct val="0"/>
              </a:spcBef>
            </a:pPr>
            <a:r>
              <a:rPr lang="en-US" sz="4599">
                <a:solidFill>
                  <a:srgbClr val="24508C"/>
                </a:solidFill>
                <a:latin typeface="Tomorrow Bold"/>
              </a:rPr>
              <a:t>ALCANCE DEL PROGRAMA</a:t>
            </a:r>
          </a:p>
          <a:p>
            <a:pPr marL="0" lvl="0" indent="0" algn="ctr">
              <a:lnSpc>
                <a:spcPts val="6719"/>
              </a:lnSpc>
              <a:spcBef>
                <a:spcPct val="0"/>
              </a:spcBef>
            </a:pPr>
            <a:endParaRPr lang="en-US" sz="4599">
              <a:solidFill>
                <a:srgbClr val="24508C"/>
              </a:solidFill>
              <a:latin typeface="Tomorrow Bold"/>
            </a:endParaRPr>
          </a:p>
        </p:txBody>
      </p:sp>
      <p:sp>
        <p:nvSpPr>
          <p:cNvPr id="13" name="TextBox 13"/>
          <p:cNvSpPr txBox="1"/>
          <p:nvPr/>
        </p:nvSpPr>
        <p:spPr>
          <a:xfrm>
            <a:off x="1028700" y="3040890"/>
            <a:ext cx="17259300" cy="4167121"/>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ontserrat"/>
              </a:rPr>
              <a:t>ESTE PROGRAMA BUSCA MEJORAR EL ACCESO A LOS SERVICIOS DE SALUD DE LOS USUARIOS QUE PERTENECEN AL PROGRAMA Y QUE REQUIEREN DICHA ATENCIÓN, ADEMÁS DE PRESENTAR PATOLOGÍAS CRÓNICAS, LIMITACIÓN EN LA MOVILIDAD Y DIFICULTAD EN LOS DESPLAZAMIENTOS HASTA LOS CENTROS DE SALUD DE LA INSTITUCIÓN, OFRECIENDO ATENCIÓN POR MEDICINA GENERAL, AUXILIAR DE ENFERMERÍA, DENTRO DE LOS OBJETIVOS MISIONALES PLANTEADOS SE BUSCA GARANTIZAR LA PARTICIPACIÓN DEL EQUIPO MULTIDISCIPLINARIO DE LA E.S.E (PROFESIONALES EN PSICOLOGÍA, ODONTOLOGÍA, TRABAJO SOCIAL Y ENFERMERÍA) SEGÚN LAS NECESIDADES DE LOS USUARIOS, PLANES DE TRATAMIENTO INDIVIDUALIZADOS Y MONITOREO PERIÓDICO EN EL DOMICILIO. TAMBIÉN SE REALIZA LA IDENTIFICACIÓN DE LAS NECESIDADES PARA EL USO ADECUADO DE LOS MEDICAMENTOS Y DE LOS EQUIPOS E IMPLEMENTOS MÉDICOS.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sp>
        <p:nvSpPr>
          <p:cNvPr id="2" name="Freeform 2"/>
          <p:cNvSpPr/>
          <p:nvPr/>
        </p:nvSpPr>
        <p:spPr>
          <a:xfrm>
            <a:off x="8151830" y="1562087"/>
            <a:ext cx="11677025" cy="11677025"/>
          </a:xfrm>
          <a:custGeom>
            <a:avLst/>
            <a:gdLst/>
            <a:ahLst/>
            <a:cxnLst/>
            <a:rect l="l" t="t" r="r" b="b"/>
            <a:pathLst>
              <a:path w="11677025" h="11677025">
                <a:moveTo>
                  <a:pt x="0" y="0"/>
                </a:moveTo>
                <a:lnTo>
                  <a:pt x="11677025" y="0"/>
                </a:lnTo>
                <a:lnTo>
                  <a:pt x="11677025" y="11677024"/>
                </a:lnTo>
                <a:lnTo>
                  <a:pt x="0" y="11677024"/>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464340" y="-2771020"/>
            <a:ext cx="3952120" cy="395212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6209399" y="0"/>
            <a:ext cx="1525457" cy="152545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36</a:t>
              </a:r>
            </a:p>
          </p:txBody>
        </p:sp>
      </p:grpSp>
      <p:grpSp>
        <p:nvGrpSpPr>
          <p:cNvPr id="9" name="Group 9"/>
          <p:cNvGrpSpPr/>
          <p:nvPr/>
        </p:nvGrpSpPr>
        <p:grpSpPr>
          <a:xfrm>
            <a:off x="-5289598" y="7594596"/>
            <a:ext cx="9567614" cy="95676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2" name="Freeform 12"/>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4"/>
            <a:stretch>
              <a:fillRect/>
            </a:stretch>
          </a:blipFill>
        </p:spPr>
      </p:sp>
      <p:grpSp>
        <p:nvGrpSpPr>
          <p:cNvPr id="13" name="Group 13"/>
          <p:cNvGrpSpPr/>
          <p:nvPr/>
        </p:nvGrpSpPr>
        <p:grpSpPr>
          <a:xfrm>
            <a:off x="-5289598" y="7594596"/>
            <a:ext cx="9567614" cy="956761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6" name="Freeform 16"/>
          <p:cNvSpPr/>
          <p:nvPr/>
        </p:nvSpPr>
        <p:spPr>
          <a:xfrm>
            <a:off x="36873" y="8709021"/>
            <a:ext cx="2595440" cy="1373072"/>
          </a:xfrm>
          <a:custGeom>
            <a:avLst/>
            <a:gdLst/>
            <a:ahLst/>
            <a:cxnLst/>
            <a:rect l="l" t="t" r="r" b="b"/>
            <a:pathLst>
              <a:path w="2595440" h="1373072">
                <a:moveTo>
                  <a:pt x="0" y="0"/>
                </a:moveTo>
                <a:lnTo>
                  <a:pt x="2595441" y="0"/>
                </a:lnTo>
                <a:lnTo>
                  <a:pt x="2595441" y="1373072"/>
                </a:lnTo>
                <a:lnTo>
                  <a:pt x="0" y="1373072"/>
                </a:lnTo>
                <a:lnTo>
                  <a:pt x="0" y="0"/>
                </a:lnTo>
                <a:close/>
              </a:path>
            </a:pathLst>
          </a:custGeom>
          <a:blipFill>
            <a:blip r:embed="rId4"/>
            <a:stretch>
              <a:fillRect/>
            </a:stretch>
          </a:blipFill>
        </p:spPr>
      </p:sp>
      <p:sp>
        <p:nvSpPr>
          <p:cNvPr id="17" name="Freeform 17"/>
          <p:cNvSpPr/>
          <p:nvPr/>
        </p:nvSpPr>
        <p:spPr>
          <a:xfrm>
            <a:off x="9246717" y="3863538"/>
            <a:ext cx="8642830" cy="4845483"/>
          </a:xfrm>
          <a:custGeom>
            <a:avLst/>
            <a:gdLst/>
            <a:ahLst/>
            <a:cxnLst/>
            <a:rect l="l" t="t" r="r" b="b"/>
            <a:pathLst>
              <a:path w="8642830" h="4845483">
                <a:moveTo>
                  <a:pt x="0" y="0"/>
                </a:moveTo>
                <a:lnTo>
                  <a:pt x="8642831" y="0"/>
                </a:lnTo>
                <a:lnTo>
                  <a:pt x="8642831" y="4845483"/>
                </a:lnTo>
                <a:lnTo>
                  <a:pt x="0" y="4845483"/>
                </a:lnTo>
                <a:lnTo>
                  <a:pt x="0" y="0"/>
                </a:lnTo>
                <a:close/>
              </a:path>
            </a:pathLst>
          </a:custGeom>
          <a:blipFill>
            <a:blip r:embed="rId5"/>
            <a:stretch>
              <a:fillRect/>
            </a:stretch>
          </a:blipFill>
        </p:spPr>
      </p:sp>
      <p:sp>
        <p:nvSpPr>
          <p:cNvPr id="18" name="TextBox 18"/>
          <p:cNvSpPr txBox="1"/>
          <p:nvPr/>
        </p:nvSpPr>
        <p:spPr>
          <a:xfrm>
            <a:off x="432431" y="649817"/>
            <a:ext cx="13551404" cy="1066741"/>
          </a:xfrm>
          <a:prstGeom prst="rect">
            <a:avLst/>
          </a:prstGeom>
        </p:spPr>
        <p:txBody>
          <a:bodyPr lIns="0" tIns="0" rIns="0" bIns="0" rtlCol="0" anchor="t">
            <a:spAutoFit/>
          </a:bodyPr>
          <a:lstStyle/>
          <a:p>
            <a:pPr>
              <a:lnSpc>
                <a:spcPts val="8337"/>
              </a:lnSpc>
            </a:pPr>
            <a:r>
              <a:rPr lang="en-US" sz="6947">
                <a:solidFill>
                  <a:srgbClr val="24508C"/>
                </a:solidFill>
                <a:latin typeface="Tomorrow Bold"/>
              </a:rPr>
              <a:t>TALENTO HUMANO DEL ÁREA </a:t>
            </a:r>
          </a:p>
        </p:txBody>
      </p:sp>
      <p:sp>
        <p:nvSpPr>
          <p:cNvPr id="19" name="TextBox 19"/>
          <p:cNvSpPr txBox="1"/>
          <p:nvPr/>
        </p:nvSpPr>
        <p:spPr>
          <a:xfrm>
            <a:off x="514350" y="2367438"/>
            <a:ext cx="7637480" cy="4167121"/>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ontserrat"/>
              </a:rPr>
              <a:t>ACTUALMENTE PARA EL DESARROLLO DEL PROGRAMA TU SALUD EN CASA, SE CUENTA CON LA CONTRATACIÓN POR PRESTACIÓN DE SERVICIOS DE: 1. AUXILIAR DE ENFERMERÍA CON ACTIVIDADES ÚNICAS DEL PROGRAMA, 1. PROFESIONAL EN ENFERMERÍA (LÍDER DEL PROGRAMA), 1- TRABAJADORA SOCIAL Y DISPONIBILIDAD DE MÉDICOS, PSICÓLOGOS Y ODONTÓLOGOS DE ACUERDO A LAS NECESIDADES PRESENTADAS. </a:t>
            </a:r>
          </a:p>
        </p:txBody>
      </p:sp>
      <p:sp>
        <p:nvSpPr>
          <p:cNvPr id="20" name="TextBox 20"/>
          <p:cNvSpPr txBox="1"/>
          <p:nvPr/>
        </p:nvSpPr>
        <p:spPr>
          <a:xfrm>
            <a:off x="8919933" y="8831682"/>
            <a:ext cx="9296400" cy="815136"/>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Ultra-Bold"/>
              </a:rPr>
              <a:t>FOTO AUTORIZADA: EQUIPO MULTIDISCIPLINARIO EN VISITA DEL PROGRAMA TU SALUD EN CASA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37</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TextBox 12"/>
          <p:cNvSpPr txBox="1"/>
          <p:nvPr/>
        </p:nvSpPr>
        <p:spPr>
          <a:xfrm>
            <a:off x="564624" y="43972"/>
            <a:ext cx="15315556" cy="1633092"/>
          </a:xfrm>
          <a:prstGeom prst="rect">
            <a:avLst/>
          </a:prstGeom>
        </p:spPr>
        <p:txBody>
          <a:bodyPr lIns="0" tIns="0" rIns="0" bIns="0" rtlCol="0" anchor="t">
            <a:spAutoFit/>
          </a:bodyPr>
          <a:lstStyle/>
          <a:p>
            <a:pPr marL="0" lvl="0" indent="0" algn="ctr">
              <a:lnSpc>
                <a:spcPts val="6439"/>
              </a:lnSpc>
              <a:spcBef>
                <a:spcPct val="0"/>
              </a:spcBef>
            </a:pPr>
            <a:r>
              <a:rPr lang="en-US" sz="4599">
                <a:solidFill>
                  <a:srgbClr val="24508C"/>
                </a:solidFill>
                <a:latin typeface="Tomorrow Bold"/>
              </a:rPr>
              <a:t>PRINCIPALES LOGROS </a:t>
            </a:r>
          </a:p>
          <a:p>
            <a:pPr marL="0" lvl="0" indent="0" algn="ctr">
              <a:lnSpc>
                <a:spcPts val="6719"/>
              </a:lnSpc>
              <a:spcBef>
                <a:spcPct val="0"/>
              </a:spcBef>
            </a:pPr>
            <a:endParaRPr lang="en-US" sz="4599">
              <a:solidFill>
                <a:srgbClr val="24508C"/>
              </a:solidFill>
              <a:latin typeface="Tomorrow Bold"/>
            </a:endParaRPr>
          </a:p>
        </p:txBody>
      </p:sp>
      <p:sp>
        <p:nvSpPr>
          <p:cNvPr id="13" name="TextBox 13"/>
          <p:cNvSpPr txBox="1"/>
          <p:nvPr/>
        </p:nvSpPr>
        <p:spPr>
          <a:xfrm>
            <a:off x="1409073" y="1823199"/>
            <a:ext cx="16447168" cy="6626666"/>
          </a:xfrm>
          <a:prstGeom prst="rect">
            <a:avLst/>
          </a:prstGeom>
        </p:spPr>
        <p:txBody>
          <a:bodyPr lIns="0" tIns="0" rIns="0" bIns="0" rtlCol="0" anchor="t">
            <a:spAutoFit/>
          </a:bodyPr>
          <a:lstStyle/>
          <a:p>
            <a:pPr marL="474981" lvl="1" indent="-237491">
              <a:lnSpc>
                <a:spcPts val="3080"/>
              </a:lnSpc>
              <a:buFont typeface="Arial"/>
              <a:buChar char="•"/>
            </a:pPr>
            <a:r>
              <a:rPr lang="en-US" sz="2200">
                <a:solidFill>
                  <a:srgbClr val="000000"/>
                </a:solidFill>
                <a:latin typeface="Montserrat"/>
              </a:rPr>
              <a:t>EN EL TRANSCURSO DE LA ADMINISTRACIÓN 2020 – 2024 SE HA LOGRADO LLEGAR E IMPACTAR DE FORMA POSITIVA GRAN PARTE DE LA POBLACIÓN TANTO URBANA COMO RURAL, EN EL MOMENTO SE CUENTA CON LAS SIGUIENTES RUTAS, LOGRANDO EL ACOMPAÑAMIENTO A APROXIMADAMENTE 146 FAMILIAS DEL MUNICIPIO.</a:t>
            </a:r>
          </a:p>
          <a:p>
            <a:pPr>
              <a:lnSpc>
                <a:spcPts val="3080"/>
              </a:lnSpc>
            </a:pPr>
            <a:endParaRPr lang="en-US" sz="2200">
              <a:solidFill>
                <a:srgbClr val="000000"/>
              </a:solidFill>
              <a:latin typeface="Montserrat"/>
            </a:endParaRPr>
          </a:p>
          <a:p>
            <a:pPr marL="474981" lvl="1" indent="-237491">
              <a:lnSpc>
                <a:spcPts val="3080"/>
              </a:lnSpc>
              <a:buAutoNum type="arabicPeriod"/>
            </a:pPr>
            <a:r>
              <a:rPr lang="en-US" sz="2200">
                <a:solidFill>
                  <a:srgbClr val="000000"/>
                </a:solidFill>
                <a:latin typeface="Montserrat"/>
              </a:rPr>
              <a:t>Ruta asilo: La ruta está ubicada en el caso urbano de pacora, está integrada por 37 pacientes a los cuales se les realiza atención en ruta integral de tu salud en casa.</a:t>
            </a:r>
          </a:p>
          <a:p>
            <a:pPr>
              <a:lnSpc>
                <a:spcPts val="3080"/>
              </a:lnSpc>
            </a:pPr>
            <a:endParaRPr lang="en-US" sz="2200">
              <a:solidFill>
                <a:srgbClr val="000000"/>
              </a:solidFill>
              <a:latin typeface="Montserrat"/>
            </a:endParaRPr>
          </a:p>
          <a:p>
            <a:pPr>
              <a:lnSpc>
                <a:spcPts val="3080"/>
              </a:lnSpc>
            </a:pPr>
            <a:r>
              <a:rPr lang="en-US" sz="2200">
                <a:solidFill>
                  <a:srgbClr val="000000"/>
                </a:solidFill>
                <a:latin typeface="Montserrat"/>
              </a:rPr>
              <a:t>    2.Ruta urbana: Esta se divide en 3 sectores del área urbana del municipio de pacora</a:t>
            </a:r>
          </a:p>
          <a:p>
            <a:pPr marL="474981" lvl="1" indent="-237491">
              <a:lnSpc>
                <a:spcPts val="3080"/>
              </a:lnSpc>
              <a:buFont typeface="Arial"/>
              <a:buChar char="•"/>
            </a:pPr>
            <a:r>
              <a:rPr lang="en-US" sz="2200">
                <a:solidFill>
                  <a:srgbClr val="000000"/>
                </a:solidFill>
                <a:latin typeface="Montserrat"/>
              </a:rPr>
              <a:t>Ruta urbana 1: 23 pacientes que reciben atención en su domicilio </a:t>
            </a:r>
          </a:p>
          <a:p>
            <a:pPr marL="474981" lvl="1" indent="-237491">
              <a:lnSpc>
                <a:spcPts val="3080"/>
              </a:lnSpc>
              <a:buFont typeface="Arial"/>
              <a:buChar char="•"/>
            </a:pPr>
            <a:r>
              <a:rPr lang="en-US" sz="2200">
                <a:solidFill>
                  <a:srgbClr val="000000"/>
                </a:solidFill>
                <a:latin typeface="Montserrat"/>
              </a:rPr>
              <a:t>Ruta urbana 2: 23 pacientes que reciben atención en su domicilio</a:t>
            </a:r>
          </a:p>
          <a:p>
            <a:pPr marL="474981" lvl="1" indent="-237491">
              <a:lnSpc>
                <a:spcPts val="3080"/>
              </a:lnSpc>
              <a:buFont typeface="Arial"/>
              <a:buChar char="•"/>
            </a:pPr>
            <a:r>
              <a:rPr lang="en-US" sz="2200">
                <a:solidFill>
                  <a:srgbClr val="000000"/>
                </a:solidFill>
                <a:latin typeface="Montserrat"/>
              </a:rPr>
              <a:t>Ruta urbana 3: 24 pacientes que reciben atención en su domiciliO</a:t>
            </a:r>
          </a:p>
          <a:p>
            <a:pPr>
              <a:lnSpc>
                <a:spcPts val="3080"/>
              </a:lnSpc>
            </a:pPr>
            <a:endParaRPr lang="en-US" sz="2200">
              <a:solidFill>
                <a:srgbClr val="000000"/>
              </a:solidFill>
              <a:latin typeface="Montserrat"/>
            </a:endParaRPr>
          </a:p>
          <a:p>
            <a:pPr>
              <a:lnSpc>
                <a:spcPts val="2940"/>
              </a:lnSpc>
            </a:pPr>
            <a:r>
              <a:rPr lang="en-US" sz="2100">
                <a:solidFill>
                  <a:srgbClr val="000000"/>
                </a:solidFill>
                <a:latin typeface="Montserrat"/>
              </a:rPr>
              <a:t>   3.Ruta rural: Esta ruta se divide en 2 sectores del área rural del municipio de pacora </a:t>
            </a:r>
          </a:p>
          <a:p>
            <a:pPr marL="474981" lvl="1" indent="-237491">
              <a:lnSpc>
                <a:spcPts val="3080"/>
              </a:lnSpc>
              <a:buFont typeface="Arial"/>
              <a:buChar char="•"/>
            </a:pPr>
            <a:r>
              <a:rPr lang="en-US" sz="2200">
                <a:solidFill>
                  <a:srgbClr val="000000"/>
                </a:solidFill>
                <a:latin typeface="Montserrat"/>
              </a:rPr>
              <a:t>Ruta rural 1: 23 pacientes que reciben atención en su domicilio</a:t>
            </a:r>
          </a:p>
          <a:p>
            <a:pPr marL="474981" lvl="1" indent="-237491">
              <a:lnSpc>
                <a:spcPts val="3080"/>
              </a:lnSpc>
              <a:buFont typeface="Arial"/>
              <a:buChar char="•"/>
            </a:pPr>
            <a:r>
              <a:rPr lang="en-US" sz="2200">
                <a:solidFill>
                  <a:srgbClr val="000000"/>
                </a:solidFill>
                <a:latin typeface="Montserrat"/>
              </a:rPr>
              <a:t>Ruta rural 2: 16 pacientes que reciben atención en su domicilio</a:t>
            </a:r>
          </a:p>
          <a:p>
            <a:pPr>
              <a:lnSpc>
                <a:spcPts val="3359"/>
              </a:lnSpc>
              <a:spcBef>
                <a:spcPct val="0"/>
              </a:spcBef>
            </a:pPr>
            <a:endParaRPr lang="en-US" sz="2200">
              <a:solidFill>
                <a:srgbClr val="000000"/>
              </a:solidFill>
              <a:latin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360148" y="-2923420"/>
            <a:ext cx="4903912" cy="490391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2</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97287" y="8462465"/>
            <a:ext cx="2595440" cy="1373072"/>
          </a:xfrm>
          <a:custGeom>
            <a:avLst/>
            <a:gdLst/>
            <a:ahLst/>
            <a:cxnLst/>
            <a:rect l="l" t="t" r="r" b="b"/>
            <a:pathLst>
              <a:path w="2595440" h="1373072">
                <a:moveTo>
                  <a:pt x="0" y="0"/>
                </a:moveTo>
                <a:lnTo>
                  <a:pt x="2595440" y="0"/>
                </a:lnTo>
                <a:lnTo>
                  <a:pt x="2595440" y="1373071"/>
                </a:lnTo>
                <a:lnTo>
                  <a:pt x="0" y="1373071"/>
                </a:lnTo>
                <a:lnTo>
                  <a:pt x="0" y="0"/>
                </a:lnTo>
                <a:close/>
              </a:path>
            </a:pathLst>
          </a:custGeom>
          <a:blipFill>
            <a:blip r:embed="rId2"/>
            <a:stretch>
              <a:fillRect/>
            </a:stretch>
          </a:blipFill>
        </p:spPr>
      </p:sp>
      <p:grpSp>
        <p:nvGrpSpPr>
          <p:cNvPr id="12" name="Group 12"/>
          <p:cNvGrpSpPr/>
          <p:nvPr/>
        </p:nvGrpSpPr>
        <p:grpSpPr>
          <a:xfrm>
            <a:off x="1125166" y="2166033"/>
            <a:ext cx="2525342" cy="252534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5" name="Group 15"/>
          <p:cNvGrpSpPr/>
          <p:nvPr/>
        </p:nvGrpSpPr>
        <p:grpSpPr>
          <a:xfrm>
            <a:off x="4191015" y="4050023"/>
            <a:ext cx="2341645" cy="234164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8" name="Group 18"/>
          <p:cNvGrpSpPr/>
          <p:nvPr/>
        </p:nvGrpSpPr>
        <p:grpSpPr>
          <a:xfrm>
            <a:off x="1125166" y="5775261"/>
            <a:ext cx="2351314" cy="235131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21" name="Freeform 21"/>
          <p:cNvSpPr/>
          <p:nvPr/>
        </p:nvSpPr>
        <p:spPr>
          <a:xfrm>
            <a:off x="1998316" y="4691375"/>
            <a:ext cx="779043" cy="1083885"/>
          </a:xfrm>
          <a:custGeom>
            <a:avLst/>
            <a:gdLst/>
            <a:ahLst/>
            <a:cxnLst/>
            <a:rect l="l" t="t" r="r" b="b"/>
            <a:pathLst>
              <a:path w="779043" h="1083885">
                <a:moveTo>
                  <a:pt x="0" y="0"/>
                </a:moveTo>
                <a:lnTo>
                  <a:pt x="779042" y="0"/>
                </a:lnTo>
                <a:lnTo>
                  <a:pt x="779042" y="1083886"/>
                </a:lnTo>
                <a:lnTo>
                  <a:pt x="0" y="1083886"/>
                </a:lnTo>
                <a:lnTo>
                  <a:pt x="0" y="0"/>
                </a:lnTo>
                <a:close/>
              </a:path>
            </a:pathLst>
          </a:custGeom>
          <a:blipFill>
            <a:blip r:embed="rId3"/>
            <a:stretch>
              <a:fillRect/>
            </a:stretch>
          </a:blipFill>
        </p:spPr>
      </p:sp>
      <p:sp>
        <p:nvSpPr>
          <p:cNvPr id="22" name="Freeform 22"/>
          <p:cNvSpPr/>
          <p:nvPr/>
        </p:nvSpPr>
        <p:spPr>
          <a:xfrm>
            <a:off x="3110001" y="4830440"/>
            <a:ext cx="1081014" cy="922817"/>
          </a:xfrm>
          <a:custGeom>
            <a:avLst/>
            <a:gdLst/>
            <a:ahLst/>
            <a:cxnLst/>
            <a:rect l="l" t="t" r="r" b="b"/>
            <a:pathLst>
              <a:path w="1081014" h="922817">
                <a:moveTo>
                  <a:pt x="0" y="0"/>
                </a:moveTo>
                <a:lnTo>
                  <a:pt x="1081014" y="0"/>
                </a:lnTo>
                <a:lnTo>
                  <a:pt x="1081014" y="922817"/>
                </a:lnTo>
                <a:lnTo>
                  <a:pt x="0" y="922817"/>
                </a:lnTo>
                <a:lnTo>
                  <a:pt x="0" y="0"/>
                </a:lnTo>
                <a:close/>
              </a:path>
            </a:pathLst>
          </a:custGeom>
          <a:blipFill>
            <a:blip r:embed="rId4"/>
            <a:stretch>
              <a:fillRect/>
            </a:stretch>
          </a:blipFill>
        </p:spPr>
      </p:sp>
      <p:sp>
        <p:nvSpPr>
          <p:cNvPr id="23" name="TextBox 23"/>
          <p:cNvSpPr txBox="1"/>
          <p:nvPr/>
        </p:nvSpPr>
        <p:spPr>
          <a:xfrm>
            <a:off x="3323495" y="942975"/>
            <a:ext cx="11621961" cy="1393568"/>
          </a:xfrm>
          <a:prstGeom prst="rect">
            <a:avLst/>
          </a:prstGeom>
        </p:spPr>
        <p:txBody>
          <a:bodyPr lIns="0" tIns="0" rIns="0" bIns="0" rtlCol="0" anchor="t">
            <a:spAutoFit/>
          </a:bodyPr>
          <a:lstStyle/>
          <a:p>
            <a:pPr algn="ctr">
              <a:lnSpc>
                <a:spcPts val="5599"/>
              </a:lnSpc>
            </a:pPr>
            <a:r>
              <a:rPr lang="en-US" sz="3999">
                <a:solidFill>
                  <a:srgbClr val="24508C"/>
                </a:solidFill>
                <a:latin typeface="Tomorrow Bold"/>
              </a:rPr>
              <a:t>MARCO NORMATIVO</a:t>
            </a:r>
          </a:p>
          <a:p>
            <a:pPr algn="ctr">
              <a:lnSpc>
                <a:spcPts val="5599"/>
              </a:lnSpc>
            </a:pPr>
            <a:endParaRPr lang="en-US" sz="3999">
              <a:solidFill>
                <a:srgbClr val="24508C"/>
              </a:solidFill>
              <a:latin typeface="Tomorrow Bold"/>
            </a:endParaRPr>
          </a:p>
        </p:txBody>
      </p:sp>
      <p:sp>
        <p:nvSpPr>
          <p:cNvPr id="24" name="TextBox 24"/>
          <p:cNvSpPr txBox="1"/>
          <p:nvPr/>
        </p:nvSpPr>
        <p:spPr>
          <a:xfrm>
            <a:off x="9266041" y="3250389"/>
            <a:ext cx="7993259" cy="5843113"/>
          </a:xfrm>
          <a:prstGeom prst="rect">
            <a:avLst/>
          </a:prstGeom>
        </p:spPr>
        <p:txBody>
          <a:bodyPr lIns="0" tIns="0" rIns="0" bIns="0" rtlCol="0" anchor="t">
            <a:spAutoFit/>
          </a:bodyPr>
          <a:lstStyle/>
          <a:p>
            <a:pPr algn="ctr">
              <a:lnSpc>
                <a:spcPts val="3359"/>
              </a:lnSpc>
              <a:spcBef>
                <a:spcPct val="0"/>
              </a:spcBef>
            </a:pPr>
            <a:r>
              <a:rPr lang="en-US" sz="2400">
                <a:solidFill>
                  <a:srgbClr val="24508C"/>
                </a:solidFill>
                <a:latin typeface="Montserrat Ultra-Bold"/>
              </a:rPr>
              <a:t>LEY 1712 DE 2014: </a:t>
            </a:r>
            <a:r>
              <a:rPr lang="en-US" sz="2400">
                <a:solidFill>
                  <a:srgbClr val="000000"/>
                </a:solidFill>
                <a:latin typeface="Montserrat"/>
              </a:rPr>
              <a:t>TRANSPARENCIA Y DERECHO DE ACCESO A LA INFORMACIÓN PUBLICA </a:t>
            </a:r>
          </a:p>
          <a:p>
            <a:pPr algn="ctr">
              <a:lnSpc>
                <a:spcPts val="3359"/>
              </a:lnSpc>
              <a:spcBef>
                <a:spcPct val="0"/>
              </a:spcBef>
            </a:pPr>
            <a:endParaRPr lang="en-US" sz="2400">
              <a:solidFill>
                <a:srgbClr val="000000"/>
              </a:solidFill>
              <a:latin typeface="Montserrat"/>
            </a:endParaRPr>
          </a:p>
          <a:p>
            <a:pPr algn="ctr">
              <a:lnSpc>
                <a:spcPts val="3359"/>
              </a:lnSpc>
              <a:spcBef>
                <a:spcPct val="0"/>
              </a:spcBef>
            </a:pPr>
            <a:r>
              <a:rPr lang="en-US" sz="2400">
                <a:solidFill>
                  <a:srgbClr val="24508C"/>
                </a:solidFill>
                <a:latin typeface="Montserrat Ultra-Bold"/>
              </a:rPr>
              <a:t>RESOLUCIONES </a:t>
            </a:r>
            <a:r>
              <a:rPr lang="en-US" sz="2400">
                <a:solidFill>
                  <a:srgbClr val="000000"/>
                </a:solidFill>
                <a:latin typeface="Montserrat"/>
              </a:rPr>
              <a:t>482 DE 2010, 324 DE 2011, 060 DE 2016, 196 DE 2018 Y 212 DE 2018 EMANADAS DE LA CONTRALORÍA GENERAL DE CALDAS </a:t>
            </a:r>
          </a:p>
          <a:p>
            <a:pPr algn="ctr">
              <a:lnSpc>
                <a:spcPts val="3359"/>
              </a:lnSpc>
              <a:spcBef>
                <a:spcPct val="0"/>
              </a:spcBef>
            </a:pPr>
            <a:endParaRPr lang="en-US" sz="2400">
              <a:solidFill>
                <a:srgbClr val="000000"/>
              </a:solidFill>
              <a:latin typeface="Montserrat"/>
            </a:endParaRPr>
          </a:p>
          <a:p>
            <a:pPr algn="ctr">
              <a:lnSpc>
                <a:spcPts val="3359"/>
              </a:lnSpc>
              <a:spcBef>
                <a:spcPct val="0"/>
              </a:spcBef>
            </a:pPr>
            <a:r>
              <a:rPr lang="en-US" sz="2400">
                <a:solidFill>
                  <a:srgbClr val="24508C"/>
                </a:solidFill>
                <a:latin typeface="Montserrat Ultra-Bold"/>
              </a:rPr>
              <a:t>LEY 1464 DE 2011: </a:t>
            </a:r>
            <a:r>
              <a:rPr lang="en-US" sz="2400">
                <a:solidFill>
                  <a:srgbClr val="000000"/>
                </a:solidFill>
                <a:latin typeface="Montserrat"/>
              </a:rPr>
              <a:t>ARTICULO 78, DEMOCRATIZACIÓN EN LA ADMINISTRACIÓN PUBLICA </a:t>
            </a:r>
          </a:p>
          <a:p>
            <a:pPr algn="ctr">
              <a:lnSpc>
                <a:spcPts val="3359"/>
              </a:lnSpc>
              <a:spcBef>
                <a:spcPct val="0"/>
              </a:spcBef>
            </a:pPr>
            <a:endParaRPr lang="en-US" sz="2400">
              <a:solidFill>
                <a:srgbClr val="000000"/>
              </a:solidFill>
              <a:latin typeface="Montserrat"/>
            </a:endParaRPr>
          </a:p>
          <a:p>
            <a:pPr algn="ctr">
              <a:lnSpc>
                <a:spcPts val="3359"/>
              </a:lnSpc>
              <a:spcBef>
                <a:spcPct val="0"/>
              </a:spcBef>
            </a:pPr>
            <a:r>
              <a:rPr lang="en-US" sz="2400">
                <a:solidFill>
                  <a:srgbClr val="24508C"/>
                </a:solidFill>
                <a:latin typeface="Montserrat Ultra-Bold"/>
              </a:rPr>
              <a:t>CONSTITUCIÓN POLÍTICA: </a:t>
            </a:r>
            <a:r>
              <a:rPr lang="en-US" sz="2400">
                <a:solidFill>
                  <a:srgbClr val="000000"/>
                </a:solidFill>
                <a:latin typeface="Montserrat"/>
              </a:rPr>
              <a:t>ARTÍCULOS 152, 270, 342, 356 RELACIONADOS CON LA PARTICIPACIÓN CIUDADANA</a:t>
            </a:r>
          </a:p>
        </p:txBody>
      </p:sp>
      <p:sp>
        <p:nvSpPr>
          <p:cNvPr id="25" name="TextBox 25"/>
          <p:cNvSpPr txBox="1"/>
          <p:nvPr/>
        </p:nvSpPr>
        <p:spPr>
          <a:xfrm>
            <a:off x="1250174" y="3040551"/>
            <a:ext cx="2275327" cy="709476"/>
          </a:xfrm>
          <a:prstGeom prst="rect">
            <a:avLst/>
          </a:prstGeom>
        </p:spPr>
        <p:txBody>
          <a:bodyPr lIns="0" tIns="0" rIns="0" bIns="0" rtlCol="0" anchor="t">
            <a:spAutoFit/>
          </a:bodyPr>
          <a:lstStyle/>
          <a:p>
            <a:pPr algn="ctr">
              <a:lnSpc>
                <a:spcPts val="2887"/>
              </a:lnSpc>
              <a:spcBef>
                <a:spcPct val="0"/>
              </a:spcBef>
            </a:pPr>
            <a:r>
              <a:rPr lang="en-US" sz="2062">
                <a:solidFill>
                  <a:srgbClr val="FFFFFF"/>
                </a:solidFill>
                <a:latin typeface="Montserrat Ultra-Bold"/>
              </a:rPr>
              <a:t>PARTICIPACIÓN CIUDADANA</a:t>
            </a:r>
          </a:p>
        </p:txBody>
      </p:sp>
      <p:sp>
        <p:nvSpPr>
          <p:cNvPr id="26" name="TextBox 26"/>
          <p:cNvSpPr txBox="1"/>
          <p:nvPr/>
        </p:nvSpPr>
        <p:spPr>
          <a:xfrm>
            <a:off x="4191015" y="4792340"/>
            <a:ext cx="2341645" cy="709536"/>
          </a:xfrm>
          <a:prstGeom prst="rect">
            <a:avLst/>
          </a:prstGeom>
        </p:spPr>
        <p:txBody>
          <a:bodyPr lIns="0" tIns="0" rIns="0" bIns="0" rtlCol="0" anchor="t">
            <a:spAutoFit/>
          </a:bodyPr>
          <a:lstStyle/>
          <a:p>
            <a:pPr algn="ctr">
              <a:lnSpc>
                <a:spcPts val="2884"/>
              </a:lnSpc>
              <a:spcBef>
                <a:spcPct val="0"/>
              </a:spcBef>
            </a:pPr>
            <a:r>
              <a:rPr lang="en-US" sz="2060">
                <a:solidFill>
                  <a:srgbClr val="FFFFFF"/>
                </a:solidFill>
                <a:latin typeface="Montserrat Ultra-Bold"/>
              </a:rPr>
              <a:t>RENDICION DE CUENTAS</a:t>
            </a:r>
          </a:p>
        </p:txBody>
      </p:sp>
      <p:sp>
        <p:nvSpPr>
          <p:cNvPr id="27" name="TextBox 27"/>
          <p:cNvSpPr txBox="1"/>
          <p:nvPr/>
        </p:nvSpPr>
        <p:spPr>
          <a:xfrm>
            <a:off x="1125166" y="6756764"/>
            <a:ext cx="2351314" cy="340682"/>
          </a:xfrm>
          <a:prstGeom prst="rect">
            <a:avLst/>
          </a:prstGeom>
        </p:spPr>
        <p:txBody>
          <a:bodyPr lIns="0" tIns="0" rIns="0" bIns="0" rtlCol="0" anchor="t">
            <a:spAutoFit/>
          </a:bodyPr>
          <a:lstStyle/>
          <a:p>
            <a:pPr algn="ctr">
              <a:lnSpc>
                <a:spcPts val="2744"/>
              </a:lnSpc>
              <a:spcBef>
                <a:spcPct val="0"/>
              </a:spcBef>
            </a:pPr>
            <a:r>
              <a:rPr lang="en-US" sz="1960">
                <a:solidFill>
                  <a:srgbClr val="FFFFFF"/>
                </a:solidFill>
                <a:latin typeface="Montserrat Ultra-Bold"/>
              </a:rPr>
              <a:t>TRANSPARENCIA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sp>
        <p:nvSpPr>
          <p:cNvPr id="2" name="Freeform 2"/>
          <p:cNvSpPr/>
          <p:nvPr/>
        </p:nvSpPr>
        <p:spPr>
          <a:xfrm>
            <a:off x="12024748" y="4927267"/>
            <a:ext cx="11677025" cy="11677025"/>
          </a:xfrm>
          <a:custGeom>
            <a:avLst/>
            <a:gdLst/>
            <a:ahLst/>
            <a:cxnLst/>
            <a:rect l="l" t="t" r="r" b="b"/>
            <a:pathLst>
              <a:path w="11677025" h="11677025">
                <a:moveTo>
                  <a:pt x="0" y="0"/>
                </a:moveTo>
                <a:lnTo>
                  <a:pt x="11677025" y="0"/>
                </a:lnTo>
                <a:lnTo>
                  <a:pt x="11677025" y="11677025"/>
                </a:lnTo>
                <a:lnTo>
                  <a:pt x="0" y="11677025"/>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464340" y="-2771020"/>
            <a:ext cx="3952120" cy="395212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6209399" y="0"/>
            <a:ext cx="1525457" cy="152545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38</a:t>
              </a:r>
            </a:p>
          </p:txBody>
        </p:sp>
      </p:grpSp>
      <p:grpSp>
        <p:nvGrpSpPr>
          <p:cNvPr id="9" name="Group 9"/>
          <p:cNvGrpSpPr/>
          <p:nvPr/>
        </p:nvGrpSpPr>
        <p:grpSpPr>
          <a:xfrm>
            <a:off x="-5289598" y="7594596"/>
            <a:ext cx="9567614" cy="95676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2" name="Freeform 12"/>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4"/>
            <a:stretch>
              <a:fillRect/>
            </a:stretch>
          </a:blipFill>
        </p:spPr>
      </p:sp>
      <p:grpSp>
        <p:nvGrpSpPr>
          <p:cNvPr id="13" name="Group 13"/>
          <p:cNvGrpSpPr/>
          <p:nvPr/>
        </p:nvGrpSpPr>
        <p:grpSpPr>
          <a:xfrm>
            <a:off x="-5289598" y="7594596"/>
            <a:ext cx="9567614" cy="956761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6" name="Freeform 16"/>
          <p:cNvSpPr/>
          <p:nvPr/>
        </p:nvSpPr>
        <p:spPr>
          <a:xfrm>
            <a:off x="36873" y="8709021"/>
            <a:ext cx="2595440" cy="1373072"/>
          </a:xfrm>
          <a:custGeom>
            <a:avLst/>
            <a:gdLst/>
            <a:ahLst/>
            <a:cxnLst/>
            <a:rect l="l" t="t" r="r" b="b"/>
            <a:pathLst>
              <a:path w="2595440" h="1373072">
                <a:moveTo>
                  <a:pt x="0" y="0"/>
                </a:moveTo>
                <a:lnTo>
                  <a:pt x="2595441" y="0"/>
                </a:lnTo>
                <a:lnTo>
                  <a:pt x="2595441" y="1373072"/>
                </a:lnTo>
                <a:lnTo>
                  <a:pt x="0" y="1373072"/>
                </a:lnTo>
                <a:lnTo>
                  <a:pt x="0" y="0"/>
                </a:lnTo>
                <a:close/>
              </a:path>
            </a:pathLst>
          </a:custGeom>
          <a:blipFill>
            <a:blip r:embed="rId4"/>
            <a:stretch>
              <a:fillRect/>
            </a:stretch>
          </a:blipFill>
        </p:spPr>
      </p:sp>
      <p:sp>
        <p:nvSpPr>
          <p:cNvPr id="17" name="TextBox 17"/>
          <p:cNvSpPr txBox="1"/>
          <p:nvPr/>
        </p:nvSpPr>
        <p:spPr>
          <a:xfrm>
            <a:off x="432431" y="649817"/>
            <a:ext cx="11039561" cy="1066741"/>
          </a:xfrm>
          <a:prstGeom prst="rect">
            <a:avLst/>
          </a:prstGeom>
        </p:spPr>
        <p:txBody>
          <a:bodyPr lIns="0" tIns="0" rIns="0" bIns="0" rtlCol="0" anchor="t">
            <a:spAutoFit/>
          </a:bodyPr>
          <a:lstStyle/>
          <a:p>
            <a:pPr>
              <a:lnSpc>
                <a:spcPts val="8337"/>
              </a:lnSpc>
            </a:pPr>
            <a:r>
              <a:rPr lang="en-US" sz="6947">
                <a:solidFill>
                  <a:srgbClr val="24508C"/>
                </a:solidFill>
                <a:latin typeface="Tomorrow Bold"/>
              </a:rPr>
              <a:t>EXPERIENCIA DE ÉXITO </a:t>
            </a:r>
          </a:p>
        </p:txBody>
      </p:sp>
      <p:sp>
        <p:nvSpPr>
          <p:cNvPr id="18" name="TextBox 18"/>
          <p:cNvSpPr txBox="1"/>
          <p:nvPr/>
        </p:nvSpPr>
        <p:spPr>
          <a:xfrm>
            <a:off x="1334593" y="2634472"/>
            <a:ext cx="11146899" cy="4960125"/>
          </a:xfrm>
          <a:prstGeom prst="rect">
            <a:avLst/>
          </a:prstGeom>
        </p:spPr>
        <p:txBody>
          <a:bodyPr lIns="0" tIns="0" rIns="0" bIns="0" rtlCol="0" anchor="t">
            <a:spAutoFit/>
          </a:bodyPr>
          <a:lstStyle/>
          <a:p>
            <a:pPr>
              <a:lnSpc>
                <a:spcPts val="3271"/>
              </a:lnSpc>
              <a:spcBef>
                <a:spcPct val="0"/>
              </a:spcBef>
            </a:pPr>
            <a:r>
              <a:rPr lang="en-US" sz="2337">
                <a:solidFill>
                  <a:srgbClr val="000000"/>
                </a:solidFill>
                <a:latin typeface="Montserrat"/>
              </a:rPr>
              <a:t>COMO SE HA SUSTENTADO EN TODO EL SOPORTE DE LA DESCRIPCIÓN DEL PROGRAMA TU SALUD EN CASA SE ESTABLECE QUE DURANTE EL PERIODO DE LA PROPUESTA ADMINISTRATIVA POR LOS 4 AÑOS A CONCLUIR SE LOGRÓ BRINDAR UN PROGRAMA DE ATENCIÓN EN CALIDAD HUMANA PROMOVIENDO DAR ENFOQUE AL SIGNIFICADO DE SALUD NO SOLO COMO RESPUESTA A BIENESTAR SINO AMPLIANDO SU VISIÓN Y DANDO UNA RESPUESTA MULTIDISCIPLINARIA EN SUSTENTE AL SOPORTE DEL ENFOQUE MÉDICO, ODONTOLÓGICO, PSICOLÓGICO, PERSONAL DE ENFERMERÍA Y  DE TRABAJO SOCIAL, GARANTIZANDO LLEVAR EL ENFOQUE DE SALUD A LAS COMUNIDADES QUE TIENE LIMITACIONES EN SU DESPLAZAMIENTO NO SOLO EN ÁREAS URBANAS SINO TAMBIÉN RURALES.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sp>
        <p:nvSpPr>
          <p:cNvPr id="2" name="Freeform 2"/>
          <p:cNvSpPr/>
          <p:nvPr/>
        </p:nvSpPr>
        <p:spPr>
          <a:xfrm>
            <a:off x="9144000" y="1525457"/>
            <a:ext cx="11677025" cy="11677025"/>
          </a:xfrm>
          <a:custGeom>
            <a:avLst/>
            <a:gdLst/>
            <a:ahLst/>
            <a:cxnLst/>
            <a:rect l="l" t="t" r="r" b="b"/>
            <a:pathLst>
              <a:path w="11677025" h="11677025">
                <a:moveTo>
                  <a:pt x="0" y="0"/>
                </a:moveTo>
                <a:lnTo>
                  <a:pt x="11677025" y="0"/>
                </a:lnTo>
                <a:lnTo>
                  <a:pt x="11677025" y="11677024"/>
                </a:lnTo>
                <a:lnTo>
                  <a:pt x="0" y="11677024"/>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464340" y="-2771020"/>
            <a:ext cx="3952120" cy="395212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6762543" y="265972"/>
            <a:ext cx="1525457" cy="152545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39</a:t>
              </a:r>
            </a:p>
          </p:txBody>
        </p:sp>
      </p:grpSp>
      <p:sp>
        <p:nvSpPr>
          <p:cNvPr id="9" name="TextBox 9"/>
          <p:cNvSpPr txBox="1"/>
          <p:nvPr/>
        </p:nvSpPr>
        <p:spPr>
          <a:xfrm>
            <a:off x="36873" y="265972"/>
            <a:ext cx="11921384" cy="4059519"/>
          </a:xfrm>
          <a:prstGeom prst="rect">
            <a:avLst/>
          </a:prstGeom>
        </p:spPr>
        <p:txBody>
          <a:bodyPr lIns="0" tIns="0" rIns="0" bIns="0" rtlCol="0" anchor="t">
            <a:spAutoFit/>
          </a:bodyPr>
          <a:lstStyle/>
          <a:p>
            <a:pPr>
              <a:lnSpc>
                <a:spcPts val="7992"/>
              </a:lnSpc>
            </a:pPr>
            <a:r>
              <a:rPr lang="en-US" sz="6660">
                <a:solidFill>
                  <a:srgbClr val="24508C"/>
                </a:solidFill>
                <a:latin typeface="Tomorrow Bold"/>
              </a:rPr>
              <a:t>SEGURIDAD DEL PACIENTE VIGENCIA – 2020 - 2024</a:t>
            </a:r>
          </a:p>
          <a:p>
            <a:pPr>
              <a:lnSpc>
                <a:spcPts val="7992"/>
              </a:lnSpc>
            </a:pPr>
            <a:r>
              <a:rPr lang="en-US" sz="6660">
                <a:solidFill>
                  <a:srgbClr val="24508C"/>
                </a:solidFill>
                <a:latin typeface="Tomorrow Bold"/>
              </a:rPr>
              <a:t> </a:t>
            </a:r>
          </a:p>
        </p:txBody>
      </p:sp>
      <p:grpSp>
        <p:nvGrpSpPr>
          <p:cNvPr id="10" name="Group 10"/>
          <p:cNvGrpSpPr/>
          <p:nvPr/>
        </p:nvGrpSpPr>
        <p:grpSpPr>
          <a:xfrm>
            <a:off x="-5289598" y="7594596"/>
            <a:ext cx="9567614" cy="956761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4"/>
            <a:stretch>
              <a:fillRect/>
            </a:stretch>
          </a:blipFill>
        </p:spPr>
      </p:sp>
      <p:grpSp>
        <p:nvGrpSpPr>
          <p:cNvPr id="14" name="Group 14"/>
          <p:cNvGrpSpPr/>
          <p:nvPr/>
        </p:nvGrpSpPr>
        <p:grpSpPr>
          <a:xfrm>
            <a:off x="-5289598" y="7594596"/>
            <a:ext cx="9567614" cy="956761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7" name="Freeform 17"/>
          <p:cNvSpPr/>
          <p:nvPr/>
        </p:nvSpPr>
        <p:spPr>
          <a:xfrm>
            <a:off x="36873" y="8709021"/>
            <a:ext cx="2595440" cy="1373072"/>
          </a:xfrm>
          <a:custGeom>
            <a:avLst/>
            <a:gdLst/>
            <a:ahLst/>
            <a:cxnLst/>
            <a:rect l="l" t="t" r="r" b="b"/>
            <a:pathLst>
              <a:path w="2595440" h="1373072">
                <a:moveTo>
                  <a:pt x="0" y="0"/>
                </a:moveTo>
                <a:lnTo>
                  <a:pt x="2595441" y="0"/>
                </a:lnTo>
                <a:lnTo>
                  <a:pt x="2595441" y="1373072"/>
                </a:lnTo>
                <a:lnTo>
                  <a:pt x="0" y="1373072"/>
                </a:lnTo>
                <a:lnTo>
                  <a:pt x="0" y="0"/>
                </a:lnTo>
                <a:close/>
              </a:path>
            </a:pathLst>
          </a:custGeom>
          <a:blipFill>
            <a:blip r:embed="rId4"/>
            <a:stretch>
              <a:fillRect/>
            </a:stretch>
          </a:blipFill>
        </p:spPr>
      </p:sp>
      <p:sp>
        <p:nvSpPr>
          <p:cNvPr id="18" name="TextBox 18"/>
          <p:cNvSpPr txBox="1"/>
          <p:nvPr/>
        </p:nvSpPr>
        <p:spPr>
          <a:xfrm>
            <a:off x="2184142" y="6129835"/>
            <a:ext cx="5115900" cy="1234134"/>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Ultra-Bold"/>
              </a:rPr>
              <a:t> A CARGO DE: ANGIE CAROLINA LÓPEZ AMAYA </a:t>
            </a:r>
          </a:p>
          <a:p>
            <a:pPr algn="ctr">
              <a:lnSpc>
                <a:spcPts val="3359"/>
              </a:lnSpc>
              <a:spcBef>
                <a:spcPct val="0"/>
              </a:spcBef>
            </a:pPr>
            <a:r>
              <a:rPr lang="en-US" sz="2400">
                <a:solidFill>
                  <a:srgbClr val="000000"/>
                </a:solidFill>
                <a:latin typeface="Montserrat Ultra-Bold"/>
              </a:rPr>
              <a:t>ENFERMERA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40</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TextBox 12"/>
          <p:cNvSpPr txBox="1"/>
          <p:nvPr/>
        </p:nvSpPr>
        <p:spPr>
          <a:xfrm>
            <a:off x="1260738" y="1285875"/>
            <a:ext cx="14500071" cy="1860108"/>
          </a:xfrm>
          <a:prstGeom prst="rect">
            <a:avLst/>
          </a:prstGeom>
        </p:spPr>
        <p:txBody>
          <a:bodyPr lIns="0" tIns="0" rIns="0" bIns="0" rtlCol="0" anchor="t">
            <a:spAutoFit/>
          </a:bodyPr>
          <a:lstStyle/>
          <a:p>
            <a:pPr marL="0" lvl="0" indent="0" algn="ctr">
              <a:lnSpc>
                <a:spcPts val="2713"/>
              </a:lnSpc>
            </a:pPr>
            <a:r>
              <a:rPr lang="en-US" sz="4599" spc="-68">
                <a:solidFill>
                  <a:srgbClr val="24508C"/>
                </a:solidFill>
                <a:latin typeface="Tomorrow Bold"/>
              </a:rPr>
              <a:t>PRESENTACIÓN DEL PROGRAMA</a:t>
            </a:r>
          </a:p>
          <a:p>
            <a:pPr marL="0" lvl="0" indent="0" algn="ctr">
              <a:lnSpc>
                <a:spcPts val="6439"/>
              </a:lnSpc>
              <a:spcBef>
                <a:spcPct val="0"/>
              </a:spcBef>
            </a:pPr>
            <a:endParaRPr lang="en-US" sz="4599" spc="-68">
              <a:solidFill>
                <a:srgbClr val="24508C"/>
              </a:solidFill>
              <a:latin typeface="Tomorrow Bold"/>
            </a:endParaRPr>
          </a:p>
          <a:p>
            <a:pPr marL="0" lvl="0" indent="0" algn="ctr">
              <a:lnSpc>
                <a:spcPts val="6719"/>
              </a:lnSpc>
              <a:spcBef>
                <a:spcPct val="0"/>
              </a:spcBef>
            </a:pPr>
            <a:endParaRPr lang="en-US" sz="4599" spc="-68">
              <a:solidFill>
                <a:srgbClr val="24508C"/>
              </a:solidFill>
              <a:latin typeface="Tomorrow Bold"/>
            </a:endParaRPr>
          </a:p>
        </p:txBody>
      </p:sp>
      <p:sp>
        <p:nvSpPr>
          <p:cNvPr id="13" name="TextBox 13"/>
          <p:cNvSpPr txBox="1"/>
          <p:nvPr/>
        </p:nvSpPr>
        <p:spPr>
          <a:xfrm>
            <a:off x="796662" y="3598689"/>
            <a:ext cx="16462638" cy="2491129"/>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ontserrat"/>
              </a:rPr>
              <a:t>LA ESE HOSPITAL SANTA TERESITA DE PÁCORA, EN LA VIGENCIA 2020 - 2024 ESTABLECE LA SEGURIDAD DEL PACIENTE COMO UN VALOR RELEVANTE DE CALIDAD EN SU PROCESO DE ATENCIÓN, POR ELLO SE COMPROMETE A GARANTIZAR A SUS USUARIOS, FAMILIAS, VISITANTES, Y CLIENTES INTERNOS UNA CULTURA DE SEGURIDAD Y DESARROLLAR ACCIONES PERMANENTES DE IDENTIFICACIÓN, PREVENCIÓN Y GESTIÓN DE RIESGOS RELACIONADOS CON EL PROCESO DE ATENCIÓN MÉDICO-ASISTENCIAL, MEDIANTE LA IMPLEMENTACIÓN DE UN MODELO SISTEMÁTICO QUE GARANTICE LA ATENCIÓN SEGURA.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41</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TextBox 12"/>
          <p:cNvSpPr txBox="1"/>
          <p:nvPr/>
        </p:nvSpPr>
        <p:spPr>
          <a:xfrm>
            <a:off x="1380110" y="715844"/>
            <a:ext cx="14500071" cy="1860108"/>
          </a:xfrm>
          <a:prstGeom prst="rect">
            <a:avLst/>
          </a:prstGeom>
        </p:spPr>
        <p:txBody>
          <a:bodyPr lIns="0" tIns="0" rIns="0" bIns="0" rtlCol="0" anchor="t">
            <a:spAutoFit/>
          </a:bodyPr>
          <a:lstStyle/>
          <a:p>
            <a:pPr marL="0" lvl="0" indent="0" algn="ctr">
              <a:lnSpc>
                <a:spcPts val="2713"/>
              </a:lnSpc>
            </a:pPr>
            <a:r>
              <a:rPr lang="en-US" sz="4599" spc="-68">
                <a:solidFill>
                  <a:srgbClr val="24508C"/>
                </a:solidFill>
                <a:latin typeface="Tomorrow Bold"/>
              </a:rPr>
              <a:t>FUNCIONES DEL TALENTO HUMANO</a:t>
            </a:r>
          </a:p>
          <a:p>
            <a:pPr marL="0" lvl="0" indent="0" algn="ctr">
              <a:lnSpc>
                <a:spcPts val="6439"/>
              </a:lnSpc>
              <a:spcBef>
                <a:spcPct val="0"/>
              </a:spcBef>
            </a:pPr>
            <a:endParaRPr lang="en-US" sz="4599" spc="-68">
              <a:solidFill>
                <a:srgbClr val="24508C"/>
              </a:solidFill>
              <a:latin typeface="Tomorrow Bold"/>
            </a:endParaRPr>
          </a:p>
          <a:p>
            <a:pPr marL="0" lvl="0" indent="0" algn="ctr">
              <a:lnSpc>
                <a:spcPts val="6719"/>
              </a:lnSpc>
              <a:spcBef>
                <a:spcPct val="0"/>
              </a:spcBef>
            </a:pPr>
            <a:endParaRPr lang="en-US" sz="4599" spc="-68">
              <a:solidFill>
                <a:srgbClr val="24508C"/>
              </a:solidFill>
              <a:latin typeface="Tomorrow Bold"/>
            </a:endParaRPr>
          </a:p>
        </p:txBody>
      </p:sp>
      <p:sp>
        <p:nvSpPr>
          <p:cNvPr id="13" name="TextBox 13"/>
          <p:cNvSpPr txBox="1"/>
          <p:nvPr/>
        </p:nvSpPr>
        <p:spPr>
          <a:xfrm>
            <a:off x="2755674" y="2049241"/>
            <a:ext cx="13570009" cy="6895381"/>
          </a:xfrm>
          <a:prstGeom prst="rect">
            <a:avLst/>
          </a:prstGeom>
        </p:spPr>
        <p:txBody>
          <a:bodyPr lIns="0" tIns="0" rIns="0" bIns="0" rtlCol="0" anchor="t">
            <a:spAutoFit/>
          </a:bodyPr>
          <a:lstStyle/>
          <a:p>
            <a:pPr marL="427115" lvl="1" indent="-213557">
              <a:lnSpc>
                <a:spcPts val="2769"/>
              </a:lnSpc>
              <a:buFont typeface="Arial"/>
              <a:buChar char="•"/>
            </a:pPr>
            <a:r>
              <a:rPr lang="en-US" sz="1978">
                <a:solidFill>
                  <a:srgbClr val="000000"/>
                </a:solidFill>
                <a:latin typeface="Montserrat"/>
              </a:rPr>
              <a:t>LA ESE HOSPITAL SANTA TERESITA DE PÁCORA, EN LA VIGENCIA 2020 - 2024 ESTABLECE LA SEGURIDAD DEL PACIENTE COMO UN VALOR RELEVANTE DE CALIDAD EN SU LIDERAR EL PROGRAMA DE SEGURIDAD DEL PACIENTE Y SUS ACTIVIDADES RELACIONADAS TENDIENTES A PROMOVER, MANTENER Y MEJORAR LA CULTURA DE SEGURIDAD DEL PACIENTE.</a:t>
            </a:r>
          </a:p>
          <a:p>
            <a:pPr marL="427115" lvl="1" indent="-213557">
              <a:lnSpc>
                <a:spcPts val="2769"/>
              </a:lnSpc>
              <a:buFont typeface="Arial"/>
              <a:buChar char="•"/>
            </a:pPr>
            <a:r>
              <a:rPr lang="en-US" sz="1978">
                <a:solidFill>
                  <a:srgbClr val="000000"/>
                </a:solidFill>
                <a:latin typeface="Montserrat"/>
              </a:rPr>
              <a:t>PREVENIR Y CONTROLAR CADA UNA DE LAS ESTRATEGIAS DE SEGURIDAD DEL PACIENTE DEFINIDAS EN LA E.S.E. </a:t>
            </a:r>
          </a:p>
          <a:p>
            <a:pPr>
              <a:lnSpc>
                <a:spcPts val="2769"/>
              </a:lnSpc>
            </a:pPr>
            <a:endParaRPr lang="en-US" sz="1978">
              <a:solidFill>
                <a:srgbClr val="000000"/>
              </a:solidFill>
              <a:latin typeface="Montserrat"/>
            </a:endParaRPr>
          </a:p>
          <a:p>
            <a:pPr marL="427115" lvl="1" indent="-213557">
              <a:lnSpc>
                <a:spcPts val="2769"/>
              </a:lnSpc>
              <a:buFont typeface="Arial"/>
              <a:buChar char="•"/>
            </a:pPr>
            <a:r>
              <a:rPr lang="en-US" sz="1978">
                <a:solidFill>
                  <a:srgbClr val="000000"/>
                </a:solidFill>
                <a:latin typeface="Montserrat"/>
              </a:rPr>
              <a:t>ANALIZAR Y GESTIONAR TODO SUCESO DE SEGURIDAD QUE LLEGUE AL PROGRAMA INSTITUCIONAL. RECOMENDAR Y ALINEAR LAS MEDIDAS PREVENTIVAS PARA TOMAR ACCIONES INMEDIATAMENTE OCURRIDO EL EVENTO. </a:t>
            </a:r>
          </a:p>
          <a:p>
            <a:pPr>
              <a:lnSpc>
                <a:spcPts val="2769"/>
              </a:lnSpc>
            </a:pPr>
            <a:endParaRPr lang="en-US" sz="1978">
              <a:solidFill>
                <a:srgbClr val="000000"/>
              </a:solidFill>
              <a:latin typeface="Montserrat"/>
            </a:endParaRPr>
          </a:p>
          <a:p>
            <a:pPr marL="427115" lvl="1" indent="-213557">
              <a:lnSpc>
                <a:spcPts val="2769"/>
              </a:lnSpc>
              <a:buFont typeface="Arial"/>
              <a:buChar char="•"/>
            </a:pPr>
            <a:r>
              <a:rPr lang="en-US" sz="1978">
                <a:solidFill>
                  <a:srgbClr val="000000"/>
                </a:solidFill>
                <a:latin typeface="Montserrat"/>
              </a:rPr>
              <a:t>EJECUTAR EL PLAN DE CAPACITACIÓN DE LA POLÍTICA Y PROGRAMA DE SEGURIDAD DEL PACIENTE, QUE PERMITE FOMENTAR LA GESTIÓN DEL RIESGO Y LAS BUENAS PRÁCTICAS EN EL DESARROLLO DE LOS PROCESOS ASISTENCIALES SEGUROS.</a:t>
            </a:r>
          </a:p>
          <a:p>
            <a:pPr>
              <a:lnSpc>
                <a:spcPts val="2769"/>
              </a:lnSpc>
            </a:pPr>
            <a:endParaRPr lang="en-US" sz="1978">
              <a:solidFill>
                <a:srgbClr val="000000"/>
              </a:solidFill>
              <a:latin typeface="Montserrat"/>
            </a:endParaRPr>
          </a:p>
          <a:p>
            <a:pPr>
              <a:lnSpc>
                <a:spcPts val="2769"/>
              </a:lnSpc>
              <a:spcBef>
                <a:spcPct val="0"/>
              </a:spcBef>
            </a:pPr>
            <a:r>
              <a:rPr lang="en-US" sz="1978">
                <a:solidFill>
                  <a:srgbClr val="000000"/>
                </a:solidFill>
                <a:latin typeface="Montserrat"/>
              </a:rPr>
              <a:t>PROCESO DE ATENCIÓN, POR ELLO SE COMPROMETE A GARANTIZAR A SUS USUARIOS, FAMILIAS, VISITANTES, Y CLIENTES INTERNOS UNA CULTURA DE SEGURIDAD Y DESARROLLAR ACCIONES PERMANENTES DE IDENTIFICACIÓN, PREVENCIÓN Y GESTIÓN DE RIESGOS RELACIONADOS CON EL PROCESO DE ATENCIÓN MÉDICO-ASISTENCIAL, MEDIANTE LA IMPLEMENTACIÓN DE UN MODELO SISTEMÁTICO QUE GARANTICE LA ATENCIÓN SEGURA.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42</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TextBox 12"/>
          <p:cNvSpPr txBox="1"/>
          <p:nvPr/>
        </p:nvSpPr>
        <p:spPr>
          <a:xfrm>
            <a:off x="1028700" y="1269499"/>
            <a:ext cx="14677452" cy="1876484"/>
          </a:xfrm>
          <a:prstGeom prst="rect">
            <a:avLst/>
          </a:prstGeom>
        </p:spPr>
        <p:txBody>
          <a:bodyPr lIns="0" tIns="0" rIns="0" bIns="0" rtlCol="0" anchor="t">
            <a:spAutoFit/>
          </a:bodyPr>
          <a:lstStyle/>
          <a:p>
            <a:pPr marL="0" lvl="0" indent="0" algn="ctr">
              <a:lnSpc>
                <a:spcPts val="2747"/>
              </a:lnSpc>
            </a:pPr>
            <a:r>
              <a:rPr lang="en-US" sz="4656" spc="-69">
                <a:solidFill>
                  <a:srgbClr val="24508C"/>
                </a:solidFill>
                <a:latin typeface="Tomorrow Bold"/>
              </a:rPr>
              <a:t>PRINCIPALES LOGROS </a:t>
            </a:r>
          </a:p>
          <a:p>
            <a:pPr marL="0" lvl="0" indent="0" algn="ctr">
              <a:lnSpc>
                <a:spcPts val="6518"/>
              </a:lnSpc>
              <a:spcBef>
                <a:spcPct val="0"/>
              </a:spcBef>
            </a:pPr>
            <a:endParaRPr lang="en-US" sz="4656" spc="-69">
              <a:solidFill>
                <a:srgbClr val="24508C"/>
              </a:solidFill>
              <a:latin typeface="Tomorrow Bold"/>
            </a:endParaRPr>
          </a:p>
          <a:p>
            <a:pPr marL="0" lvl="0" indent="0" algn="ctr">
              <a:lnSpc>
                <a:spcPts val="6802"/>
              </a:lnSpc>
              <a:spcBef>
                <a:spcPct val="0"/>
              </a:spcBef>
            </a:pPr>
            <a:endParaRPr lang="en-US" sz="4656" spc="-69">
              <a:solidFill>
                <a:srgbClr val="24508C"/>
              </a:solidFill>
              <a:latin typeface="Tomorrow Bold"/>
            </a:endParaRPr>
          </a:p>
        </p:txBody>
      </p:sp>
      <p:sp>
        <p:nvSpPr>
          <p:cNvPr id="13" name="TextBox 13"/>
          <p:cNvSpPr txBox="1"/>
          <p:nvPr/>
        </p:nvSpPr>
        <p:spPr>
          <a:xfrm>
            <a:off x="1567247" y="3192163"/>
            <a:ext cx="15692053" cy="3748123"/>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ontserrat"/>
              </a:rPr>
              <a:t>DESDE EL PROGRAMA DE SEGURIDAD DEL PACIENTE DURANTE LA VIGENCIA 2020 – 2024 SE LOGRÓ LA IMPLEMENTACIÓN Y CONTINUIDAD DE LA CELEBRACIÓN DE LA SEMANA INSTITUCIONAL DE SEGURIDAD DEL PACIENTE ANUALMENTE Y LA CULTURA DE REPORTE DE LOS DIFERENTES SERVICIOS DE LOS EVENTOS DERIVADOS DE LA ATENCIÓN EN SALUD QUE OCURREN EN LA INSTITUCIÓN, CON SUS RESPECTIVOS ANÁLISIS Y PLANES DE MEJORAMIENTO, ASÍ MISMO LA IMPLEMENTACIÓN DE LAS RONDAS DE SEGURIDAD Y SU RETROALIMENTACIÓN, LA EDUCACIÓN CONTINUADA Y LA REALIZACIÓN MES A MES DE LOS COMITÉS CON TODO LO RELACIONADA A SEGURIDAD DEL PACIENTE, HACIENDO PARTÍCIPES A TODAS LAS ÁREAS DE LA INSTITUCIÓN ACERCA DE LOS EVENTOS OCURRIDOS Y EL ESTADO DEL PROGRAMA.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360148" y="-2923420"/>
            <a:ext cx="4903912" cy="490391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43</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5269013" y="5341984"/>
            <a:ext cx="3739632" cy="4505226"/>
          </a:xfrm>
          <a:custGeom>
            <a:avLst/>
            <a:gdLst/>
            <a:ahLst/>
            <a:cxnLst/>
            <a:rect l="l" t="t" r="r" b="b"/>
            <a:pathLst>
              <a:path w="3739632" h="4505226">
                <a:moveTo>
                  <a:pt x="0" y="0"/>
                </a:moveTo>
                <a:lnTo>
                  <a:pt x="3739632" y="0"/>
                </a:lnTo>
                <a:lnTo>
                  <a:pt x="3739632" y="4505225"/>
                </a:lnTo>
                <a:lnTo>
                  <a:pt x="0" y="4505225"/>
                </a:lnTo>
                <a:lnTo>
                  <a:pt x="0" y="0"/>
                </a:lnTo>
                <a:close/>
              </a:path>
            </a:pathLst>
          </a:custGeom>
          <a:blipFill>
            <a:blip r:embed="rId3"/>
            <a:stretch>
              <a:fillRect/>
            </a:stretch>
          </a:blipFill>
        </p:spPr>
      </p:sp>
      <p:sp>
        <p:nvSpPr>
          <p:cNvPr id="13" name="Freeform 13"/>
          <p:cNvSpPr/>
          <p:nvPr/>
        </p:nvSpPr>
        <p:spPr>
          <a:xfrm>
            <a:off x="9867229" y="5341984"/>
            <a:ext cx="3484050" cy="4621699"/>
          </a:xfrm>
          <a:custGeom>
            <a:avLst/>
            <a:gdLst/>
            <a:ahLst/>
            <a:cxnLst/>
            <a:rect l="l" t="t" r="r" b="b"/>
            <a:pathLst>
              <a:path w="3484050" h="4621699">
                <a:moveTo>
                  <a:pt x="0" y="0"/>
                </a:moveTo>
                <a:lnTo>
                  <a:pt x="3484050" y="0"/>
                </a:lnTo>
                <a:lnTo>
                  <a:pt x="3484050" y="4621699"/>
                </a:lnTo>
                <a:lnTo>
                  <a:pt x="0" y="4621699"/>
                </a:lnTo>
                <a:lnTo>
                  <a:pt x="0" y="0"/>
                </a:lnTo>
                <a:close/>
              </a:path>
            </a:pathLst>
          </a:custGeom>
          <a:blipFill>
            <a:blip r:embed="rId4"/>
            <a:stretch>
              <a:fillRect/>
            </a:stretch>
          </a:blipFill>
        </p:spPr>
      </p:sp>
      <p:sp>
        <p:nvSpPr>
          <p:cNvPr id="14" name="TextBox 14"/>
          <p:cNvSpPr txBox="1"/>
          <p:nvPr/>
        </p:nvSpPr>
        <p:spPr>
          <a:xfrm>
            <a:off x="4335468" y="387455"/>
            <a:ext cx="9617065" cy="873028"/>
          </a:xfrm>
          <a:prstGeom prst="rect">
            <a:avLst/>
          </a:prstGeom>
        </p:spPr>
        <p:txBody>
          <a:bodyPr lIns="0" tIns="0" rIns="0" bIns="0" rtlCol="0" anchor="t">
            <a:spAutoFit/>
          </a:bodyPr>
          <a:lstStyle/>
          <a:p>
            <a:pPr>
              <a:lnSpc>
                <a:spcPts val="7000"/>
              </a:lnSpc>
            </a:pPr>
            <a:r>
              <a:rPr lang="en-US" sz="5000">
                <a:solidFill>
                  <a:srgbClr val="24508C"/>
                </a:solidFill>
                <a:latin typeface="Tomorrow Bold"/>
              </a:rPr>
              <a:t>EXPERIENCIA DE ÉXITO</a:t>
            </a:r>
          </a:p>
        </p:txBody>
      </p:sp>
      <p:sp>
        <p:nvSpPr>
          <p:cNvPr id="15" name="TextBox 15"/>
          <p:cNvSpPr txBox="1"/>
          <p:nvPr/>
        </p:nvSpPr>
        <p:spPr>
          <a:xfrm>
            <a:off x="2486452" y="1813674"/>
            <a:ext cx="12546388" cy="2990669"/>
          </a:xfrm>
          <a:prstGeom prst="rect">
            <a:avLst/>
          </a:prstGeom>
        </p:spPr>
        <p:txBody>
          <a:bodyPr lIns="0" tIns="0" rIns="0" bIns="0" rtlCol="0" anchor="t">
            <a:spAutoFit/>
          </a:bodyPr>
          <a:lstStyle/>
          <a:p>
            <a:pPr>
              <a:lnSpc>
                <a:spcPts val="3443"/>
              </a:lnSpc>
              <a:spcBef>
                <a:spcPct val="0"/>
              </a:spcBef>
            </a:pPr>
            <a:r>
              <a:rPr lang="en-US" sz="2459">
                <a:solidFill>
                  <a:srgbClr val="000000"/>
                </a:solidFill>
                <a:latin typeface="Montserrat"/>
              </a:rPr>
              <a:t>EN LA VIGENCIA 2020 – 2024 LA E.S.E REALIZO INVERSIÓN EN IMPRESORA DE MANILLAS DE IDENTIFICACIÓN PARA EL SERVICIO DE HOSPITALIZACIÓN CON LA CUAL NO SE CONTABA ANTERIORMENTE, CONSECUCIÓN DE CAMILLAS Y SILLAS RECLINABLES PARA EL SERVICIO DE URGENCIAS, FÁCIL ACCESO A GUARDIANES Y CANECAS PARA EL ADECUADO DEPÓSITO DE LOS RESIDUOS, ASÍ COMO OTRAS GESTIONES ADMINISTRATIVAS DE GRAN AYUDA PARA LA PRESTACIÓN SEGURA DE LOS SERVICIOS DE SALUD.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sp>
        <p:nvSpPr>
          <p:cNvPr id="2" name="Freeform 2"/>
          <p:cNvSpPr/>
          <p:nvPr/>
        </p:nvSpPr>
        <p:spPr>
          <a:xfrm>
            <a:off x="8151830" y="1562087"/>
            <a:ext cx="11677025" cy="11677025"/>
          </a:xfrm>
          <a:custGeom>
            <a:avLst/>
            <a:gdLst/>
            <a:ahLst/>
            <a:cxnLst/>
            <a:rect l="l" t="t" r="r" b="b"/>
            <a:pathLst>
              <a:path w="11677025" h="11677025">
                <a:moveTo>
                  <a:pt x="0" y="0"/>
                </a:moveTo>
                <a:lnTo>
                  <a:pt x="11677025" y="0"/>
                </a:lnTo>
                <a:lnTo>
                  <a:pt x="11677025" y="11677024"/>
                </a:lnTo>
                <a:lnTo>
                  <a:pt x="0" y="11677024"/>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464340" y="-2771020"/>
            <a:ext cx="3952120" cy="395212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6209399" y="0"/>
            <a:ext cx="1525457" cy="152545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44</a:t>
              </a:r>
            </a:p>
          </p:txBody>
        </p:sp>
      </p:grpSp>
      <p:sp>
        <p:nvSpPr>
          <p:cNvPr id="9" name="TextBox 9"/>
          <p:cNvSpPr txBox="1"/>
          <p:nvPr/>
        </p:nvSpPr>
        <p:spPr>
          <a:xfrm>
            <a:off x="277739" y="458716"/>
            <a:ext cx="15442866" cy="2123957"/>
          </a:xfrm>
          <a:prstGeom prst="rect">
            <a:avLst/>
          </a:prstGeom>
        </p:spPr>
        <p:txBody>
          <a:bodyPr lIns="0" tIns="0" rIns="0" bIns="0" rtlCol="0" anchor="t">
            <a:spAutoFit/>
          </a:bodyPr>
          <a:lstStyle/>
          <a:p>
            <a:pPr>
              <a:lnSpc>
                <a:spcPts val="8337"/>
              </a:lnSpc>
            </a:pPr>
            <a:r>
              <a:rPr lang="en-US" sz="6947">
                <a:solidFill>
                  <a:srgbClr val="24508C"/>
                </a:solidFill>
                <a:latin typeface="Tomorrow Bold"/>
              </a:rPr>
              <a:t>SISTEMA DE INFORMACIÓN Y ATENCIÓN AL USUARIO </a:t>
            </a:r>
          </a:p>
        </p:txBody>
      </p:sp>
      <p:grpSp>
        <p:nvGrpSpPr>
          <p:cNvPr id="10" name="Group 10"/>
          <p:cNvGrpSpPr/>
          <p:nvPr/>
        </p:nvGrpSpPr>
        <p:grpSpPr>
          <a:xfrm>
            <a:off x="-5289598" y="7594596"/>
            <a:ext cx="9567614" cy="956761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4"/>
            <a:stretch>
              <a:fillRect/>
            </a:stretch>
          </a:blipFill>
        </p:spPr>
      </p:sp>
      <p:grpSp>
        <p:nvGrpSpPr>
          <p:cNvPr id="14" name="Group 14"/>
          <p:cNvGrpSpPr/>
          <p:nvPr/>
        </p:nvGrpSpPr>
        <p:grpSpPr>
          <a:xfrm>
            <a:off x="-5289598" y="7594596"/>
            <a:ext cx="9567614" cy="956761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7" name="Freeform 17"/>
          <p:cNvSpPr/>
          <p:nvPr/>
        </p:nvSpPr>
        <p:spPr>
          <a:xfrm>
            <a:off x="36873" y="8709021"/>
            <a:ext cx="2595440" cy="1373072"/>
          </a:xfrm>
          <a:custGeom>
            <a:avLst/>
            <a:gdLst/>
            <a:ahLst/>
            <a:cxnLst/>
            <a:rect l="l" t="t" r="r" b="b"/>
            <a:pathLst>
              <a:path w="2595440" h="1373072">
                <a:moveTo>
                  <a:pt x="0" y="0"/>
                </a:moveTo>
                <a:lnTo>
                  <a:pt x="2595441" y="0"/>
                </a:lnTo>
                <a:lnTo>
                  <a:pt x="2595441" y="1373072"/>
                </a:lnTo>
                <a:lnTo>
                  <a:pt x="0" y="1373072"/>
                </a:lnTo>
                <a:lnTo>
                  <a:pt x="0" y="0"/>
                </a:lnTo>
                <a:close/>
              </a:path>
            </a:pathLst>
          </a:custGeom>
          <a:blipFill>
            <a:blip r:embed="rId4"/>
            <a:stretch>
              <a:fillRect/>
            </a:stretch>
          </a:blipFill>
        </p:spPr>
      </p:sp>
      <p:sp>
        <p:nvSpPr>
          <p:cNvPr id="18" name="TextBox 18"/>
          <p:cNvSpPr txBox="1"/>
          <p:nvPr/>
        </p:nvSpPr>
        <p:spPr>
          <a:xfrm>
            <a:off x="1720067" y="4816767"/>
            <a:ext cx="5115900" cy="1234134"/>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Ultra-Bold"/>
              </a:rPr>
              <a:t> A CARGO DE: LEYDI JULIANA SALAZAR AGUIRRE</a:t>
            </a:r>
          </a:p>
          <a:p>
            <a:pPr algn="ctr">
              <a:lnSpc>
                <a:spcPts val="3359"/>
              </a:lnSpc>
              <a:spcBef>
                <a:spcPct val="0"/>
              </a:spcBef>
            </a:pPr>
            <a:r>
              <a:rPr lang="en-US" sz="2400">
                <a:solidFill>
                  <a:srgbClr val="000000"/>
                </a:solidFill>
                <a:latin typeface="Montserrat Ultra-Bold"/>
              </a:rPr>
              <a:t>TRABAJADORA SOCIAL</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45</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TextBox 12"/>
          <p:cNvSpPr txBox="1"/>
          <p:nvPr/>
        </p:nvSpPr>
        <p:spPr>
          <a:xfrm>
            <a:off x="1028700" y="1269499"/>
            <a:ext cx="14677452" cy="1876484"/>
          </a:xfrm>
          <a:prstGeom prst="rect">
            <a:avLst/>
          </a:prstGeom>
        </p:spPr>
        <p:txBody>
          <a:bodyPr lIns="0" tIns="0" rIns="0" bIns="0" rtlCol="0" anchor="t">
            <a:spAutoFit/>
          </a:bodyPr>
          <a:lstStyle/>
          <a:p>
            <a:pPr marL="0" lvl="0" indent="0" algn="ctr">
              <a:lnSpc>
                <a:spcPts val="2747"/>
              </a:lnSpc>
            </a:pPr>
            <a:r>
              <a:rPr lang="en-US" sz="4656" spc="-69">
                <a:solidFill>
                  <a:srgbClr val="24508C"/>
                </a:solidFill>
                <a:latin typeface="Tomorrow Bold"/>
              </a:rPr>
              <a:t>FUNCIONES PRINCIPALES DEL SISTEMA </a:t>
            </a:r>
          </a:p>
          <a:p>
            <a:pPr marL="0" lvl="0" indent="0" algn="ctr">
              <a:lnSpc>
                <a:spcPts val="6518"/>
              </a:lnSpc>
              <a:spcBef>
                <a:spcPct val="0"/>
              </a:spcBef>
            </a:pPr>
            <a:endParaRPr lang="en-US" sz="4656" spc="-69">
              <a:solidFill>
                <a:srgbClr val="24508C"/>
              </a:solidFill>
              <a:latin typeface="Tomorrow Bold"/>
            </a:endParaRPr>
          </a:p>
          <a:p>
            <a:pPr marL="0" lvl="0" indent="0" algn="ctr">
              <a:lnSpc>
                <a:spcPts val="6802"/>
              </a:lnSpc>
              <a:spcBef>
                <a:spcPct val="0"/>
              </a:spcBef>
            </a:pPr>
            <a:endParaRPr lang="en-US" sz="4656" spc="-69">
              <a:solidFill>
                <a:srgbClr val="24508C"/>
              </a:solidFill>
              <a:latin typeface="Tomorrow Bold"/>
            </a:endParaRPr>
          </a:p>
        </p:txBody>
      </p:sp>
      <p:sp>
        <p:nvSpPr>
          <p:cNvPr id="13" name="TextBox 13"/>
          <p:cNvSpPr txBox="1"/>
          <p:nvPr/>
        </p:nvSpPr>
        <p:spPr>
          <a:xfrm>
            <a:off x="1956246" y="2541189"/>
            <a:ext cx="15692053" cy="6307566"/>
          </a:xfrm>
          <a:prstGeom prst="rect">
            <a:avLst/>
          </a:prstGeom>
        </p:spPr>
        <p:txBody>
          <a:bodyPr lIns="0" tIns="0" rIns="0" bIns="0" rtlCol="0" anchor="t">
            <a:spAutoFit/>
          </a:bodyPr>
          <a:lstStyle/>
          <a:p>
            <a:pPr marL="863599" lvl="1" indent="-431800">
              <a:lnSpc>
                <a:spcPts val="5599"/>
              </a:lnSpc>
              <a:buFont typeface="Arial"/>
              <a:buChar char="•"/>
            </a:pPr>
            <a:r>
              <a:rPr lang="en-US" sz="3999">
                <a:solidFill>
                  <a:srgbClr val="000000"/>
                </a:solidFill>
                <a:latin typeface="Montserrat Bold"/>
              </a:rPr>
              <a:t>REGISTRO DE SOLICITUDES</a:t>
            </a:r>
            <a:r>
              <a:rPr lang="en-US" sz="3999">
                <a:solidFill>
                  <a:srgbClr val="000000"/>
                </a:solidFill>
                <a:latin typeface="Montserrat"/>
              </a:rPr>
              <a:t>: </a:t>
            </a:r>
          </a:p>
          <a:p>
            <a:pPr marL="863599" lvl="1" indent="-431800">
              <a:lnSpc>
                <a:spcPts val="5599"/>
              </a:lnSpc>
              <a:buFont typeface="Arial"/>
              <a:buChar char="•"/>
            </a:pPr>
            <a:r>
              <a:rPr lang="en-US" sz="3999">
                <a:solidFill>
                  <a:srgbClr val="000000"/>
                </a:solidFill>
                <a:latin typeface="Montserrat Bold"/>
              </a:rPr>
              <a:t>Atención al usuario:</a:t>
            </a:r>
          </a:p>
          <a:p>
            <a:pPr marL="863599" lvl="1" indent="-431800">
              <a:lnSpc>
                <a:spcPts val="5599"/>
              </a:lnSpc>
              <a:buFont typeface="Arial"/>
              <a:buChar char="•"/>
            </a:pPr>
            <a:r>
              <a:rPr lang="en-US" sz="3999">
                <a:solidFill>
                  <a:srgbClr val="000000"/>
                </a:solidFill>
                <a:latin typeface="Montserrat Bold"/>
              </a:rPr>
              <a:t>Seguimiento de solicitudes</a:t>
            </a:r>
            <a:r>
              <a:rPr lang="en-US" sz="3999">
                <a:solidFill>
                  <a:srgbClr val="000000"/>
                </a:solidFill>
                <a:latin typeface="Montserrat"/>
              </a:rPr>
              <a:t>:</a:t>
            </a:r>
          </a:p>
          <a:p>
            <a:pPr marL="863599" lvl="1" indent="-431800">
              <a:lnSpc>
                <a:spcPts val="5599"/>
              </a:lnSpc>
              <a:buFont typeface="Arial"/>
              <a:buChar char="•"/>
            </a:pPr>
            <a:r>
              <a:rPr lang="en-US" sz="3999">
                <a:solidFill>
                  <a:srgbClr val="000000"/>
                </a:solidFill>
                <a:latin typeface="Montserrat Bold"/>
              </a:rPr>
              <a:t>Análisis de datos</a:t>
            </a:r>
            <a:r>
              <a:rPr lang="en-US" sz="3999">
                <a:solidFill>
                  <a:srgbClr val="000000"/>
                </a:solidFill>
                <a:latin typeface="Montserrat"/>
              </a:rPr>
              <a:t>:</a:t>
            </a:r>
          </a:p>
          <a:p>
            <a:pPr>
              <a:lnSpc>
                <a:spcPts val="5599"/>
              </a:lnSpc>
            </a:pPr>
            <a:r>
              <a:rPr lang="en-US" sz="3999">
                <a:solidFill>
                  <a:srgbClr val="000000"/>
                </a:solidFill>
                <a:latin typeface="Montserrat"/>
              </a:rPr>
              <a:t>En resumen, el sistema de información y atención al usuario tiene como objetivo principal garantizar una comunicación fluida, eficiente y satisfactoria entre la ESE y sus usuarios.</a:t>
            </a:r>
          </a:p>
          <a:p>
            <a:pPr>
              <a:lnSpc>
                <a:spcPts val="5599"/>
              </a:lnSpc>
              <a:spcBef>
                <a:spcPct val="0"/>
              </a:spcBef>
            </a:pPr>
            <a:endParaRPr lang="en-US" sz="3999">
              <a:solidFill>
                <a:srgbClr val="000000"/>
              </a:solidFill>
              <a:latin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46</a:t>
              </a:r>
            </a:p>
          </p:txBody>
        </p:sp>
      </p:grpSp>
      <p:grpSp>
        <p:nvGrpSpPr>
          <p:cNvPr id="8" name="Group 8"/>
          <p:cNvGrpSpPr/>
          <p:nvPr/>
        </p:nvGrpSpPr>
        <p:grpSpPr>
          <a:xfrm>
            <a:off x="-5796078" y="8216087"/>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0" y="9258300"/>
            <a:ext cx="1566740" cy="828856"/>
          </a:xfrm>
          <a:custGeom>
            <a:avLst/>
            <a:gdLst/>
            <a:ahLst/>
            <a:cxnLst/>
            <a:rect l="l" t="t" r="r" b="b"/>
            <a:pathLst>
              <a:path w="1566740" h="828856">
                <a:moveTo>
                  <a:pt x="0" y="0"/>
                </a:moveTo>
                <a:lnTo>
                  <a:pt x="1566740" y="0"/>
                </a:lnTo>
                <a:lnTo>
                  <a:pt x="1566740" y="828856"/>
                </a:lnTo>
                <a:lnTo>
                  <a:pt x="0" y="828856"/>
                </a:lnTo>
                <a:lnTo>
                  <a:pt x="0" y="0"/>
                </a:lnTo>
                <a:close/>
              </a:path>
            </a:pathLst>
          </a:custGeom>
          <a:blipFill>
            <a:blip r:embed="rId2"/>
            <a:stretch>
              <a:fillRect/>
            </a:stretch>
          </a:blipFill>
        </p:spPr>
      </p:sp>
      <p:sp>
        <p:nvSpPr>
          <p:cNvPr id="12" name="Freeform 12"/>
          <p:cNvSpPr/>
          <p:nvPr/>
        </p:nvSpPr>
        <p:spPr>
          <a:xfrm>
            <a:off x="2324193" y="4748702"/>
            <a:ext cx="2073696" cy="2753010"/>
          </a:xfrm>
          <a:custGeom>
            <a:avLst/>
            <a:gdLst/>
            <a:ahLst/>
            <a:cxnLst/>
            <a:rect l="l" t="t" r="r" b="b"/>
            <a:pathLst>
              <a:path w="2073696" h="2753010">
                <a:moveTo>
                  <a:pt x="0" y="0"/>
                </a:moveTo>
                <a:lnTo>
                  <a:pt x="2073695" y="0"/>
                </a:lnTo>
                <a:lnTo>
                  <a:pt x="2073695" y="2753010"/>
                </a:lnTo>
                <a:lnTo>
                  <a:pt x="0" y="2753010"/>
                </a:lnTo>
                <a:lnTo>
                  <a:pt x="0" y="0"/>
                </a:lnTo>
                <a:close/>
              </a:path>
            </a:pathLst>
          </a:custGeom>
          <a:blipFill>
            <a:blip r:embed="rId3"/>
            <a:stretch>
              <a:fillRect/>
            </a:stretch>
          </a:blipFill>
        </p:spPr>
      </p:sp>
      <p:sp>
        <p:nvSpPr>
          <p:cNvPr id="13" name="Freeform 13"/>
          <p:cNvSpPr/>
          <p:nvPr/>
        </p:nvSpPr>
        <p:spPr>
          <a:xfrm>
            <a:off x="7630697" y="4655817"/>
            <a:ext cx="2248608" cy="2845895"/>
          </a:xfrm>
          <a:custGeom>
            <a:avLst/>
            <a:gdLst/>
            <a:ahLst/>
            <a:cxnLst/>
            <a:rect l="l" t="t" r="r" b="b"/>
            <a:pathLst>
              <a:path w="2248608" h="2845895">
                <a:moveTo>
                  <a:pt x="0" y="0"/>
                </a:moveTo>
                <a:lnTo>
                  <a:pt x="2248608" y="0"/>
                </a:lnTo>
                <a:lnTo>
                  <a:pt x="2248608" y="2845895"/>
                </a:lnTo>
                <a:lnTo>
                  <a:pt x="0" y="2845895"/>
                </a:lnTo>
                <a:lnTo>
                  <a:pt x="0" y="0"/>
                </a:lnTo>
                <a:close/>
              </a:path>
            </a:pathLst>
          </a:custGeom>
          <a:blipFill>
            <a:blip r:embed="rId4"/>
            <a:stretch>
              <a:fillRect/>
            </a:stretch>
          </a:blipFill>
        </p:spPr>
      </p:sp>
      <p:sp>
        <p:nvSpPr>
          <p:cNvPr id="14" name="Freeform 14"/>
          <p:cNvSpPr/>
          <p:nvPr/>
        </p:nvSpPr>
        <p:spPr>
          <a:xfrm>
            <a:off x="13920360" y="4731253"/>
            <a:ext cx="2173986" cy="2695023"/>
          </a:xfrm>
          <a:custGeom>
            <a:avLst/>
            <a:gdLst/>
            <a:ahLst/>
            <a:cxnLst/>
            <a:rect l="l" t="t" r="r" b="b"/>
            <a:pathLst>
              <a:path w="2173986" h="2695023">
                <a:moveTo>
                  <a:pt x="0" y="0"/>
                </a:moveTo>
                <a:lnTo>
                  <a:pt x="2173986" y="0"/>
                </a:lnTo>
                <a:lnTo>
                  <a:pt x="2173986" y="2695023"/>
                </a:lnTo>
                <a:lnTo>
                  <a:pt x="0" y="2695023"/>
                </a:lnTo>
                <a:lnTo>
                  <a:pt x="0" y="0"/>
                </a:lnTo>
                <a:close/>
              </a:path>
            </a:pathLst>
          </a:custGeom>
          <a:blipFill>
            <a:blip r:embed="rId5"/>
            <a:stretch>
              <a:fillRect/>
            </a:stretch>
          </a:blipFill>
        </p:spPr>
      </p:sp>
      <p:sp>
        <p:nvSpPr>
          <p:cNvPr id="15" name="Freeform 15"/>
          <p:cNvSpPr/>
          <p:nvPr/>
        </p:nvSpPr>
        <p:spPr>
          <a:xfrm>
            <a:off x="3609614" y="8309698"/>
            <a:ext cx="1576549" cy="1897203"/>
          </a:xfrm>
          <a:custGeom>
            <a:avLst/>
            <a:gdLst/>
            <a:ahLst/>
            <a:cxnLst/>
            <a:rect l="l" t="t" r="r" b="b"/>
            <a:pathLst>
              <a:path w="1576549" h="1897203">
                <a:moveTo>
                  <a:pt x="0" y="0"/>
                </a:moveTo>
                <a:lnTo>
                  <a:pt x="1576549" y="0"/>
                </a:lnTo>
                <a:lnTo>
                  <a:pt x="1576549" y="1897204"/>
                </a:lnTo>
                <a:lnTo>
                  <a:pt x="0" y="1897204"/>
                </a:lnTo>
                <a:lnTo>
                  <a:pt x="0" y="0"/>
                </a:lnTo>
                <a:close/>
              </a:path>
            </a:pathLst>
          </a:custGeom>
          <a:blipFill>
            <a:blip r:embed="rId6"/>
            <a:stretch>
              <a:fillRect/>
            </a:stretch>
          </a:blipFill>
        </p:spPr>
      </p:sp>
      <p:sp>
        <p:nvSpPr>
          <p:cNvPr id="16" name="Freeform 16"/>
          <p:cNvSpPr/>
          <p:nvPr/>
        </p:nvSpPr>
        <p:spPr>
          <a:xfrm>
            <a:off x="7939487" y="8120845"/>
            <a:ext cx="1812921" cy="2193787"/>
          </a:xfrm>
          <a:custGeom>
            <a:avLst/>
            <a:gdLst/>
            <a:ahLst/>
            <a:cxnLst/>
            <a:rect l="l" t="t" r="r" b="b"/>
            <a:pathLst>
              <a:path w="1812921" h="2193787">
                <a:moveTo>
                  <a:pt x="0" y="0"/>
                </a:moveTo>
                <a:lnTo>
                  <a:pt x="1812922" y="0"/>
                </a:lnTo>
                <a:lnTo>
                  <a:pt x="1812922" y="2193787"/>
                </a:lnTo>
                <a:lnTo>
                  <a:pt x="0" y="2193787"/>
                </a:lnTo>
                <a:lnTo>
                  <a:pt x="0" y="0"/>
                </a:lnTo>
                <a:close/>
              </a:path>
            </a:pathLst>
          </a:custGeom>
          <a:blipFill>
            <a:blip r:embed="rId7"/>
            <a:stretch>
              <a:fillRect/>
            </a:stretch>
          </a:blipFill>
        </p:spPr>
      </p:sp>
      <p:sp>
        <p:nvSpPr>
          <p:cNvPr id="17" name="Freeform 17"/>
          <p:cNvSpPr/>
          <p:nvPr/>
        </p:nvSpPr>
        <p:spPr>
          <a:xfrm>
            <a:off x="14277885" y="8033865"/>
            <a:ext cx="1900603" cy="2253135"/>
          </a:xfrm>
          <a:custGeom>
            <a:avLst/>
            <a:gdLst/>
            <a:ahLst/>
            <a:cxnLst/>
            <a:rect l="l" t="t" r="r" b="b"/>
            <a:pathLst>
              <a:path w="1900603" h="2253135">
                <a:moveTo>
                  <a:pt x="0" y="0"/>
                </a:moveTo>
                <a:lnTo>
                  <a:pt x="1900603" y="0"/>
                </a:lnTo>
                <a:lnTo>
                  <a:pt x="1900603" y="2253135"/>
                </a:lnTo>
                <a:lnTo>
                  <a:pt x="0" y="2253135"/>
                </a:lnTo>
                <a:lnTo>
                  <a:pt x="0" y="0"/>
                </a:lnTo>
                <a:close/>
              </a:path>
            </a:pathLst>
          </a:custGeom>
          <a:blipFill>
            <a:blip r:embed="rId8"/>
            <a:stretch>
              <a:fillRect/>
            </a:stretch>
          </a:blipFill>
        </p:spPr>
      </p:sp>
      <p:sp>
        <p:nvSpPr>
          <p:cNvPr id="18" name="TextBox 18"/>
          <p:cNvSpPr txBox="1"/>
          <p:nvPr/>
        </p:nvSpPr>
        <p:spPr>
          <a:xfrm>
            <a:off x="668236" y="712419"/>
            <a:ext cx="14677452" cy="1876484"/>
          </a:xfrm>
          <a:prstGeom prst="rect">
            <a:avLst/>
          </a:prstGeom>
        </p:spPr>
        <p:txBody>
          <a:bodyPr lIns="0" tIns="0" rIns="0" bIns="0" rtlCol="0" anchor="t">
            <a:spAutoFit/>
          </a:bodyPr>
          <a:lstStyle/>
          <a:p>
            <a:pPr marL="0" lvl="0" indent="0" algn="ctr">
              <a:lnSpc>
                <a:spcPts val="2747"/>
              </a:lnSpc>
            </a:pPr>
            <a:r>
              <a:rPr lang="en-US" sz="4656" spc="-69">
                <a:solidFill>
                  <a:srgbClr val="24508C"/>
                </a:solidFill>
                <a:latin typeface="Tomorrow Bold"/>
              </a:rPr>
              <a:t>FUNCIONES PRINCIPALES DEL SISTEMA </a:t>
            </a:r>
          </a:p>
          <a:p>
            <a:pPr marL="0" lvl="0" indent="0" algn="ctr">
              <a:lnSpc>
                <a:spcPts val="6518"/>
              </a:lnSpc>
              <a:spcBef>
                <a:spcPct val="0"/>
              </a:spcBef>
            </a:pPr>
            <a:endParaRPr lang="en-US" sz="4656" spc="-69">
              <a:solidFill>
                <a:srgbClr val="24508C"/>
              </a:solidFill>
              <a:latin typeface="Tomorrow Bold"/>
            </a:endParaRPr>
          </a:p>
          <a:p>
            <a:pPr marL="0" lvl="0" indent="0" algn="ctr">
              <a:lnSpc>
                <a:spcPts val="6802"/>
              </a:lnSpc>
              <a:spcBef>
                <a:spcPct val="0"/>
              </a:spcBef>
            </a:pPr>
            <a:endParaRPr lang="en-US" sz="4656" spc="-69">
              <a:solidFill>
                <a:srgbClr val="24508C"/>
              </a:solidFill>
              <a:latin typeface="Tomorrow Bold"/>
            </a:endParaRPr>
          </a:p>
        </p:txBody>
      </p:sp>
      <p:sp>
        <p:nvSpPr>
          <p:cNvPr id="19" name="TextBox 19"/>
          <p:cNvSpPr txBox="1"/>
          <p:nvPr/>
        </p:nvSpPr>
        <p:spPr>
          <a:xfrm>
            <a:off x="2075972" y="1695301"/>
            <a:ext cx="13036317" cy="1749103"/>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Montserrat Bold"/>
              </a:rPr>
              <a:t>ANTES</a:t>
            </a:r>
            <a:r>
              <a:rPr lang="en-US" sz="2000">
                <a:solidFill>
                  <a:srgbClr val="000000"/>
                </a:solidFill>
                <a:latin typeface="Montserrat"/>
              </a:rPr>
              <a:t> SE CONTABA CON 2 BUZONES PARA LA RECEPCIÓN DE LAS PQRSF. </a:t>
            </a:r>
          </a:p>
          <a:p>
            <a:pPr>
              <a:lnSpc>
                <a:spcPts val="2800"/>
              </a:lnSpc>
              <a:spcBef>
                <a:spcPct val="0"/>
              </a:spcBef>
            </a:pPr>
            <a:r>
              <a:rPr lang="en-US" sz="2000">
                <a:solidFill>
                  <a:srgbClr val="000000"/>
                </a:solidFill>
                <a:latin typeface="Montserrat"/>
              </a:rPr>
              <a:t> SERVICIO DE URGENCIAS.</a:t>
            </a:r>
          </a:p>
          <a:p>
            <a:pPr>
              <a:lnSpc>
                <a:spcPts val="2800"/>
              </a:lnSpc>
              <a:spcBef>
                <a:spcPct val="0"/>
              </a:spcBef>
            </a:pPr>
            <a:r>
              <a:rPr lang="en-US" sz="2000">
                <a:solidFill>
                  <a:srgbClr val="000000"/>
                </a:solidFill>
                <a:latin typeface="Montserrat"/>
              </a:rPr>
              <a:t>RIESGO CARDIOVASCULAR. </a:t>
            </a:r>
          </a:p>
          <a:p>
            <a:pPr>
              <a:lnSpc>
                <a:spcPts val="2800"/>
              </a:lnSpc>
              <a:spcBef>
                <a:spcPct val="0"/>
              </a:spcBef>
            </a:pPr>
            <a:endParaRPr lang="en-US" sz="2000">
              <a:solidFill>
                <a:srgbClr val="000000"/>
              </a:solidFill>
              <a:latin typeface="Montserrat"/>
            </a:endParaRPr>
          </a:p>
          <a:p>
            <a:pPr>
              <a:lnSpc>
                <a:spcPts val="2800"/>
              </a:lnSpc>
              <a:spcBef>
                <a:spcPct val="0"/>
              </a:spcBef>
            </a:pPr>
            <a:r>
              <a:rPr lang="en-US" sz="2000">
                <a:solidFill>
                  <a:srgbClr val="000000"/>
                </a:solidFill>
                <a:latin typeface="Montserrat Bold"/>
              </a:rPr>
              <a:t>AHORA </a:t>
            </a:r>
            <a:r>
              <a:rPr lang="en-US" sz="2000">
                <a:solidFill>
                  <a:srgbClr val="000000"/>
                </a:solidFill>
                <a:latin typeface="Montserrat"/>
              </a:rPr>
              <a:t>CONTAMOS CON NUEVOS BUZONES PARA LA RECEPCIÓN DE LAS PQRSF UBICADOS ASÍ: </a:t>
            </a:r>
          </a:p>
        </p:txBody>
      </p:sp>
      <p:sp>
        <p:nvSpPr>
          <p:cNvPr id="20" name="TextBox 20"/>
          <p:cNvSpPr txBox="1"/>
          <p:nvPr/>
        </p:nvSpPr>
        <p:spPr>
          <a:xfrm>
            <a:off x="1857072" y="4122449"/>
            <a:ext cx="3007937" cy="533368"/>
          </a:xfrm>
          <a:prstGeom prst="rect">
            <a:avLst/>
          </a:prstGeom>
        </p:spPr>
        <p:txBody>
          <a:bodyPr lIns="0" tIns="0" rIns="0" bIns="0" rtlCol="0" anchor="t">
            <a:spAutoFit/>
          </a:bodyPr>
          <a:lstStyle/>
          <a:p>
            <a:pPr algn="ctr">
              <a:lnSpc>
                <a:spcPts val="2100"/>
              </a:lnSpc>
              <a:spcBef>
                <a:spcPct val="0"/>
              </a:spcBef>
            </a:pPr>
            <a:r>
              <a:rPr lang="en-US" sz="1500">
                <a:solidFill>
                  <a:srgbClr val="000000"/>
                </a:solidFill>
                <a:latin typeface="Montserrat Ultra-Bold"/>
              </a:rPr>
              <a:t>PUESTO DE SALUD SAN BARTOLOMÉ</a:t>
            </a:r>
          </a:p>
        </p:txBody>
      </p:sp>
      <p:sp>
        <p:nvSpPr>
          <p:cNvPr id="21" name="TextBox 21"/>
          <p:cNvSpPr txBox="1"/>
          <p:nvPr/>
        </p:nvSpPr>
        <p:spPr>
          <a:xfrm>
            <a:off x="7278586" y="4141499"/>
            <a:ext cx="2952831" cy="266684"/>
          </a:xfrm>
          <a:prstGeom prst="rect">
            <a:avLst/>
          </a:prstGeom>
        </p:spPr>
        <p:txBody>
          <a:bodyPr lIns="0" tIns="0" rIns="0" bIns="0" rtlCol="0" anchor="t">
            <a:spAutoFit/>
          </a:bodyPr>
          <a:lstStyle/>
          <a:p>
            <a:pPr algn="ctr">
              <a:lnSpc>
                <a:spcPts val="2100"/>
              </a:lnSpc>
              <a:spcBef>
                <a:spcPct val="0"/>
              </a:spcBef>
            </a:pPr>
            <a:r>
              <a:rPr lang="en-US" sz="1500">
                <a:solidFill>
                  <a:srgbClr val="000000"/>
                </a:solidFill>
                <a:latin typeface="Montserrat Ultra-Bold"/>
              </a:rPr>
              <a:t>PUESTO DE SALUD CASTILLA</a:t>
            </a:r>
          </a:p>
        </p:txBody>
      </p:sp>
      <p:sp>
        <p:nvSpPr>
          <p:cNvPr id="22" name="TextBox 22"/>
          <p:cNvSpPr txBox="1"/>
          <p:nvPr/>
        </p:nvSpPr>
        <p:spPr>
          <a:xfrm>
            <a:off x="13293952" y="4141499"/>
            <a:ext cx="3426801" cy="266684"/>
          </a:xfrm>
          <a:prstGeom prst="rect">
            <a:avLst/>
          </a:prstGeom>
        </p:spPr>
        <p:txBody>
          <a:bodyPr lIns="0" tIns="0" rIns="0" bIns="0" rtlCol="0" anchor="t">
            <a:spAutoFit/>
          </a:bodyPr>
          <a:lstStyle/>
          <a:p>
            <a:pPr algn="ctr">
              <a:lnSpc>
                <a:spcPts val="2100"/>
              </a:lnSpc>
              <a:spcBef>
                <a:spcPct val="0"/>
              </a:spcBef>
            </a:pPr>
            <a:r>
              <a:rPr lang="en-US" sz="1500">
                <a:solidFill>
                  <a:srgbClr val="000000"/>
                </a:solidFill>
                <a:latin typeface="Montserrat Ultra-Bold"/>
              </a:rPr>
              <a:t>PUESTO DE SALUD PALOCOPOSO</a:t>
            </a:r>
          </a:p>
        </p:txBody>
      </p:sp>
      <p:sp>
        <p:nvSpPr>
          <p:cNvPr id="23" name="TextBox 23"/>
          <p:cNvSpPr txBox="1"/>
          <p:nvPr/>
        </p:nvSpPr>
        <p:spPr>
          <a:xfrm>
            <a:off x="3771536" y="7968453"/>
            <a:ext cx="1252704" cy="266684"/>
          </a:xfrm>
          <a:prstGeom prst="rect">
            <a:avLst/>
          </a:prstGeom>
        </p:spPr>
        <p:txBody>
          <a:bodyPr lIns="0" tIns="0" rIns="0" bIns="0" rtlCol="0" anchor="t">
            <a:spAutoFit/>
          </a:bodyPr>
          <a:lstStyle/>
          <a:p>
            <a:pPr algn="ctr">
              <a:lnSpc>
                <a:spcPts val="2100"/>
              </a:lnSpc>
              <a:spcBef>
                <a:spcPct val="0"/>
              </a:spcBef>
            </a:pPr>
            <a:r>
              <a:rPr lang="en-US" sz="1500">
                <a:solidFill>
                  <a:srgbClr val="000000"/>
                </a:solidFill>
                <a:latin typeface="Montserrat Ultra-Bold"/>
              </a:rPr>
              <a:t>URGENCIAS </a:t>
            </a:r>
          </a:p>
        </p:txBody>
      </p:sp>
      <p:sp>
        <p:nvSpPr>
          <p:cNvPr id="24" name="TextBox 24"/>
          <p:cNvSpPr txBox="1"/>
          <p:nvPr/>
        </p:nvSpPr>
        <p:spPr>
          <a:xfrm>
            <a:off x="7630697" y="7830324"/>
            <a:ext cx="2750639" cy="266684"/>
          </a:xfrm>
          <a:prstGeom prst="rect">
            <a:avLst/>
          </a:prstGeom>
        </p:spPr>
        <p:txBody>
          <a:bodyPr lIns="0" tIns="0" rIns="0" bIns="0" rtlCol="0" anchor="t">
            <a:spAutoFit/>
          </a:bodyPr>
          <a:lstStyle/>
          <a:p>
            <a:pPr algn="ctr">
              <a:lnSpc>
                <a:spcPts val="2100"/>
              </a:lnSpc>
              <a:spcBef>
                <a:spcPct val="0"/>
              </a:spcBef>
            </a:pPr>
            <a:r>
              <a:rPr lang="en-US" sz="1500">
                <a:solidFill>
                  <a:srgbClr val="000000"/>
                </a:solidFill>
                <a:latin typeface="Montserrat Ultra-Bold"/>
              </a:rPr>
              <a:t>RIESGO CARDIOVASCULAR</a:t>
            </a:r>
          </a:p>
        </p:txBody>
      </p:sp>
      <p:sp>
        <p:nvSpPr>
          <p:cNvPr id="25" name="TextBox 25"/>
          <p:cNvSpPr txBox="1"/>
          <p:nvPr/>
        </p:nvSpPr>
        <p:spPr>
          <a:xfrm>
            <a:off x="14046089" y="7712026"/>
            <a:ext cx="2132399" cy="266684"/>
          </a:xfrm>
          <a:prstGeom prst="rect">
            <a:avLst/>
          </a:prstGeom>
        </p:spPr>
        <p:txBody>
          <a:bodyPr lIns="0" tIns="0" rIns="0" bIns="0" rtlCol="0" anchor="t">
            <a:spAutoFit/>
          </a:bodyPr>
          <a:lstStyle/>
          <a:p>
            <a:pPr algn="ctr">
              <a:lnSpc>
                <a:spcPts val="2100"/>
              </a:lnSpc>
              <a:spcBef>
                <a:spcPct val="0"/>
              </a:spcBef>
            </a:pPr>
            <a:r>
              <a:rPr lang="en-US" sz="1500">
                <a:solidFill>
                  <a:srgbClr val="000000"/>
                </a:solidFill>
                <a:latin typeface="Montserrat Ultra-Bold"/>
              </a:rPr>
              <a:t>CONSULTA EXTERNA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47</a:t>
              </a:r>
            </a:p>
          </p:txBody>
        </p:sp>
      </p:grpSp>
      <p:grpSp>
        <p:nvGrpSpPr>
          <p:cNvPr id="8" name="Group 8"/>
          <p:cNvGrpSpPr/>
          <p:nvPr/>
        </p:nvGrpSpPr>
        <p:grpSpPr>
          <a:xfrm>
            <a:off x="-5796078" y="8216087"/>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0" y="9258300"/>
            <a:ext cx="1566740" cy="828856"/>
          </a:xfrm>
          <a:custGeom>
            <a:avLst/>
            <a:gdLst/>
            <a:ahLst/>
            <a:cxnLst/>
            <a:rect l="l" t="t" r="r" b="b"/>
            <a:pathLst>
              <a:path w="1566740" h="828856">
                <a:moveTo>
                  <a:pt x="0" y="0"/>
                </a:moveTo>
                <a:lnTo>
                  <a:pt x="1566740" y="0"/>
                </a:lnTo>
                <a:lnTo>
                  <a:pt x="1566740" y="828856"/>
                </a:lnTo>
                <a:lnTo>
                  <a:pt x="0" y="828856"/>
                </a:lnTo>
                <a:lnTo>
                  <a:pt x="0" y="0"/>
                </a:lnTo>
                <a:close/>
              </a:path>
            </a:pathLst>
          </a:custGeom>
          <a:blipFill>
            <a:blip r:embed="rId2"/>
            <a:stretch>
              <a:fillRect/>
            </a:stretch>
          </a:blipFill>
        </p:spPr>
      </p:sp>
      <p:sp>
        <p:nvSpPr>
          <p:cNvPr id="12" name="Freeform 12"/>
          <p:cNvSpPr/>
          <p:nvPr/>
        </p:nvSpPr>
        <p:spPr>
          <a:xfrm>
            <a:off x="1978115" y="4377788"/>
            <a:ext cx="2109608" cy="3173130"/>
          </a:xfrm>
          <a:custGeom>
            <a:avLst/>
            <a:gdLst/>
            <a:ahLst/>
            <a:cxnLst/>
            <a:rect l="l" t="t" r="r" b="b"/>
            <a:pathLst>
              <a:path w="2109608" h="3173130">
                <a:moveTo>
                  <a:pt x="0" y="0"/>
                </a:moveTo>
                <a:lnTo>
                  <a:pt x="2109608" y="0"/>
                </a:lnTo>
                <a:lnTo>
                  <a:pt x="2109608" y="3173130"/>
                </a:lnTo>
                <a:lnTo>
                  <a:pt x="0" y="3173130"/>
                </a:lnTo>
                <a:lnTo>
                  <a:pt x="0" y="0"/>
                </a:lnTo>
                <a:close/>
              </a:path>
            </a:pathLst>
          </a:custGeom>
          <a:blipFill>
            <a:blip r:embed="rId3"/>
            <a:stretch>
              <a:fillRect/>
            </a:stretch>
          </a:blipFill>
        </p:spPr>
      </p:sp>
      <p:sp>
        <p:nvSpPr>
          <p:cNvPr id="13" name="Freeform 13"/>
          <p:cNvSpPr/>
          <p:nvPr/>
        </p:nvSpPr>
        <p:spPr>
          <a:xfrm>
            <a:off x="6880071" y="4316733"/>
            <a:ext cx="4147621" cy="2962586"/>
          </a:xfrm>
          <a:custGeom>
            <a:avLst/>
            <a:gdLst/>
            <a:ahLst/>
            <a:cxnLst/>
            <a:rect l="l" t="t" r="r" b="b"/>
            <a:pathLst>
              <a:path w="4147621" h="2962586">
                <a:moveTo>
                  <a:pt x="0" y="0"/>
                </a:moveTo>
                <a:lnTo>
                  <a:pt x="4147620" y="0"/>
                </a:lnTo>
                <a:lnTo>
                  <a:pt x="4147620" y="2962586"/>
                </a:lnTo>
                <a:lnTo>
                  <a:pt x="0" y="2962586"/>
                </a:lnTo>
                <a:lnTo>
                  <a:pt x="0" y="0"/>
                </a:lnTo>
                <a:close/>
              </a:path>
            </a:pathLst>
          </a:custGeom>
          <a:blipFill>
            <a:blip r:embed="rId4"/>
            <a:stretch>
              <a:fillRect/>
            </a:stretch>
          </a:blipFill>
        </p:spPr>
      </p:sp>
      <p:sp>
        <p:nvSpPr>
          <p:cNvPr id="14" name="Freeform 14"/>
          <p:cNvSpPr/>
          <p:nvPr/>
        </p:nvSpPr>
        <p:spPr>
          <a:xfrm>
            <a:off x="14563567" y="4224542"/>
            <a:ext cx="2633227" cy="3479622"/>
          </a:xfrm>
          <a:custGeom>
            <a:avLst/>
            <a:gdLst/>
            <a:ahLst/>
            <a:cxnLst/>
            <a:rect l="l" t="t" r="r" b="b"/>
            <a:pathLst>
              <a:path w="2633227" h="3479622">
                <a:moveTo>
                  <a:pt x="0" y="0"/>
                </a:moveTo>
                <a:lnTo>
                  <a:pt x="2633227" y="0"/>
                </a:lnTo>
                <a:lnTo>
                  <a:pt x="2633227" y="3479622"/>
                </a:lnTo>
                <a:lnTo>
                  <a:pt x="0" y="3479622"/>
                </a:lnTo>
                <a:lnTo>
                  <a:pt x="0" y="0"/>
                </a:lnTo>
                <a:close/>
              </a:path>
            </a:pathLst>
          </a:custGeom>
          <a:blipFill>
            <a:blip r:embed="rId5"/>
            <a:stretch>
              <a:fillRect/>
            </a:stretch>
          </a:blipFill>
        </p:spPr>
      </p:sp>
      <p:sp>
        <p:nvSpPr>
          <p:cNvPr id="15" name="Freeform 15"/>
          <p:cNvSpPr/>
          <p:nvPr/>
        </p:nvSpPr>
        <p:spPr>
          <a:xfrm>
            <a:off x="3968092" y="8110111"/>
            <a:ext cx="2867642" cy="2069877"/>
          </a:xfrm>
          <a:custGeom>
            <a:avLst/>
            <a:gdLst/>
            <a:ahLst/>
            <a:cxnLst/>
            <a:rect l="l" t="t" r="r" b="b"/>
            <a:pathLst>
              <a:path w="2867642" h="2069877">
                <a:moveTo>
                  <a:pt x="0" y="0"/>
                </a:moveTo>
                <a:lnTo>
                  <a:pt x="2867643" y="0"/>
                </a:lnTo>
                <a:lnTo>
                  <a:pt x="2867643" y="2069877"/>
                </a:lnTo>
                <a:lnTo>
                  <a:pt x="0" y="2069877"/>
                </a:lnTo>
                <a:lnTo>
                  <a:pt x="0" y="0"/>
                </a:lnTo>
                <a:close/>
              </a:path>
            </a:pathLst>
          </a:custGeom>
          <a:blipFill>
            <a:blip r:embed="rId6"/>
            <a:stretch>
              <a:fillRect/>
            </a:stretch>
          </a:blipFill>
        </p:spPr>
      </p:sp>
      <p:sp>
        <p:nvSpPr>
          <p:cNvPr id="16" name="Freeform 16"/>
          <p:cNvSpPr/>
          <p:nvPr/>
        </p:nvSpPr>
        <p:spPr>
          <a:xfrm>
            <a:off x="10825205" y="8216087"/>
            <a:ext cx="3022966" cy="1878625"/>
          </a:xfrm>
          <a:custGeom>
            <a:avLst/>
            <a:gdLst/>
            <a:ahLst/>
            <a:cxnLst/>
            <a:rect l="l" t="t" r="r" b="b"/>
            <a:pathLst>
              <a:path w="3022966" h="1878625">
                <a:moveTo>
                  <a:pt x="0" y="0"/>
                </a:moveTo>
                <a:lnTo>
                  <a:pt x="3022965" y="0"/>
                </a:lnTo>
                <a:lnTo>
                  <a:pt x="3022965" y="1878625"/>
                </a:lnTo>
                <a:lnTo>
                  <a:pt x="0" y="1878625"/>
                </a:lnTo>
                <a:lnTo>
                  <a:pt x="0" y="0"/>
                </a:lnTo>
                <a:close/>
              </a:path>
            </a:pathLst>
          </a:custGeom>
          <a:blipFill>
            <a:blip r:embed="rId7"/>
            <a:stretch>
              <a:fillRect/>
            </a:stretch>
          </a:blipFill>
        </p:spPr>
      </p:sp>
      <p:sp>
        <p:nvSpPr>
          <p:cNvPr id="17" name="TextBox 17"/>
          <p:cNvSpPr txBox="1"/>
          <p:nvPr/>
        </p:nvSpPr>
        <p:spPr>
          <a:xfrm>
            <a:off x="668236" y="712419"/>
            <a:ext cx="14677452" cy="1876484"/>
          </a:xfrm>
          <a:prstGeom prst="rect">
            <a:avLst/>
          </a:prstGeom>
        </p:spPr>
        <p:txBody>
          <a:bodyPr lIns="0" tIns="0" rIns="0" bIns="0" rtlCol="0" anchor="t">
            <a:spAutoFit/>
          </a:bodyPr>
          <a:lstStyle/>
          <a:p>
            <a:pPr marL="0" lvl="0" indent="0" algn="ctr">
              <a:lnSpc>
                <a:spcPts val="2747"/>
              </a:lnSpc>
            </a:pPr>
            <a:r>
              <a:rPr lang="en-US" sz="4656" spc="-69">
                <a:solidFill>
                  <a:srgbClr val="24508C"/>
                </a:solidFill>
                <a:latin typeface="Tomorrow Bold"/>
              </a:rPr>
              <a:t>COMITÉ ASOCIACIÓN DE USUARIOS</a:t>
            </a:r>
          </a:p>
          <a:p>
            <a:pPr marL="0" lvl="0" indent="0" algn="ctr">
              <a:lnSpc>
                <a:spcPts val="6518"/>
              </a:lnSpc>
              <a:spcBef>
                <a:spcPct val="0"/>
              </a:spcBef>
            </a:pPr>
            <a:endParaRPr lang="en-US" sz="4656" spc="-69">
              <a:solidFill>
                <a:srgbClr val="24508C"/>
              </a:solidFill>
              <a:latin typeface="Tomorrow Bold"/>
            </a:endParaRPr>
          </a:p>
          <a:p>
            <a:pPr marL="0" lvl="0" indent="0" algn="ctr">
              <a:lnSpc>
                <a:spcPts val="6802"/>
              </a:lnSpc>
              <a:spcBef>
                <a:spcPct val="0"/>
              </a:spcBef>
            </a:pPr>
            <a:endParaRPr lang="en-US" sz="4656" spc="-69">
              <a:solidFill>
                <a:srgbClr val="24508C"/>
              </a:solidFill>
              <a:latin typeface="Tomorrow Bold"/>
            </a:endParaRPr>
          </a:p>
        </p:txBody>
      </p:sp>
      <p:sp>
        <p:nvSpPr>
          <p:cNvPr id="18" name="TextBox 18"/>
          <p:cNvSpPr txBox="1"/>
          <p:nvPr/>
        </p:nvSpPr>
        <p:spPr>
          <a:xfrm>
            <a:off x="245077" y="2162285"/>
            <a:ext cx="17797847" cy="815136"/>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ontserrat"/>
              </a:rPr>
              <a:t>SÉ LOGRÓ CONSOLIDAR EL COMITÉ, GENERANDO UN ESPACIO DE PARTICIPACIÓN SOCIAL EN SALUD A LOS USUARIOS. </a:t>
            </a:r>
          </a:p>
        </p:txBody>
      </p:sp>
      <p:sp>
        <p:nvSpPr>
          <p:cNvPr id="19" name="TextBox 19"/>
          <p:cNvSpPr txBox="1"/>
          <p:nvPr/>
        </p:nvSpPr>
        <p:spPr>
          <a:xfrm>
            <a:off x="1446290" y="3759383"/>
            <a:ext cx="3173257" cy="323161"/>
          </a:xfrm>
          <a:prstGeom prst="rect">
            <a:avLst/>
          </a:prstGeom>
        </p:spPr>
        <p:txBody>
          <a:bodyPr lIns="0" tIns="0" rIns="0" bIns="0" rtlCol="0" anchor="t">
            <a:spAutoFit/>
          </a:bodyPr>
          <a:lstStyle/>
          <a:p>
            <a:pPr algn="ctr">
              <a:lnSpc>
                <a:spcPts val="2660"/>
              </a:lnSpc>
              <a:spcBef>
                <a:spcPct val="0"/>
              </a:spcBef>
            </a:pPr>
            <a:r>
              <a:rPr lang="en-US" sz="1900">
                <a:solidFill>
                  <a:srgbClr val="000000"/>
                </a:solidFill>
                <a:latin typeface="Montserrat Ultra-Bold"/>
              </a:rPr>
              <a:t>  GRUPO DE WHATSAPP </a:t>
            </a:r>
          </a:p>
        </p:txBody>
      </p:sp>
      <p:sp>
        <p:nvSpPr>
          <p:cNvPr id="20" name="TextBox 20"/>
          <p:cNvSpPr txBox="1"/>
          <p:nvPr/>
        </p:nvSpPr>
        <p:spPr>
          <a:xfrm>
            <a:off x="5755479" y="3823497"/>
            <a:ext cx="6777043" cy="280637"/>
          </a:xfrm>
          <a:prstGeom prst="rect">
            <a:avLst/>
          </a:prstGeom>
        </p:spPr>
        <p:txBody>
          <a:bodyPr lIns="0" tIns="0" rIns="0" bIns="0" rtlCol="0" anchor="t">
            <a:spAutoFit/>
          </a:bodyPr>
          <a:lstStyle/>
          <a:p>
            <a:pPr algn="ctr">
              <a:lnSpc>
                <a:spcPts val="2380"/>
              </a:lnSpc>
              <a:spcBef>
                <a:spcPct val="0"/>
              </a:spcBef>
            </a:pPr>
            <a:r>
              <a:rPr lang="en-US" sz="1700">
                <a:solidFill>
                  <a:srgbClr val="000000"/>
                </a:solidFill>
                <a:latin typeface="Montserrat Ultra-Bold"/>
              </a:rPr>
              <a:t>       INVITACIÓN FORMAL POR MEDIO DE PIEZA GRÁFICA.   </a:t>
            </a:r>
          </a:p>
        </p:txBody>
      </p:sp>
      <p:sp>
        <p:nvSpPr>
          <p:cNvPr id="21" name="TextBox 21"/>
          <p:cNvSpPr txBox="1"/>
          <p:nvPr/>
        </p:nvSpPr>
        <p:spPr>
          <a:xfrm>
            <a:off x="13535174" y="3801907"/>
            <a:ext cx="4258093" cy="575881"/>
          </a:xfrm>
          <a:prstGeom prst="rect">
            <a:avLst/>
          </a:prstGeom>
        </p:spPr>
        <p:txBody>
          <a:bodyPr lIns="0" tIns="0" rIns="0" bIns="0" rtlCol="0" anchor="t">
            <a:spAutoFit/>
          </a:bodyPr>
          <a:lstStyle/>
          <a:p>
            <a:pPr algn="ctr">
              <a:lnSpc>
                <a:spcPts val="2380"/>
              </a:lnSpc>
              <a:spcBef>
                <a:spcPct val="0"/>
              </a:spcBef>
            </a:pPr>
            <a:r>
              <a:rPr lang="en-US" sz="1700">
                <a:solidFill>
                  <a:srgbClr val="000000"/>
                </a:solidFill>
                <a:latin typeface="Montserrat Ultra-Bold"/>
              </a:rPr>
              <a:t>RECONOCIMIENTO DÍA DEL VEEDOR </a:t>
            </a:r>
          </a:p>
          <a:p>
            <a:pPr algn="ctr">
              <a:lnSpc>
                <a:spcPts val="2380"/>
              </a:lnSpc>
              <a:spcBef>
                <a:spcPct val="0"/>
              </a:spcBef>
            </a:pPr>
            <a:endParaRPr lang="en-US" sz="1700">
              <a:solidFill>
                <a:srgbClr val="000000"/>
              </a:solidFill>
              <a:latin typeface="Montserrat Ultra-Bold"/>
            </a:endParaRPr>
          </a:p>
        </p:txBody>
      </p:sp>
      <p:sp>
        <p:nvSpPr>
          <p:cNvPr id="22" name="TextBox 22"/>
          <p:cNvSpPr txBox="1"/>
          <p:nvPr/>
        </p:nvSpPr>
        <p:spPr>
          <a:xfrm>
            <a:off x="3612557" y="7829474"/>
            <a:ext cx="3578713" cy="280638"/>
          </a:xfrm>
          <a:prstGeom prst="rect">
            <a:avLst/>
          </a:prstGeom>
        </p:spPr>
        <p:txBody>
          <a:bodyPr lIns="0" tIns="0" rIns="0" bIns="0" rtlCol="0" anchor="t">
            <a:spAutoFit/>
          </a:bodyPr>
          <a:lstStyle/>
          <a:p>
            <a:pPr algn="ctr">
              <a:lnSpc>
                <a:spcPts val="2380"/>
              </a:lnSpc>
              <a:spcBef>
                <a:spcPct val="0"/>
              </a:spcBef>
            </a:pPr>
            <a:r>
              <a:rPr lang="en-US" sz="1700">
                <a:solidFill>
                  <a:srgbClr val="000000"/>
                </a:solidFill>
                <a:latin typeface="Montserrat Ultra-Bold"/>
              </a:rPr>
              <a:t>COMITÉ ÉTICA HOSPITALARIA  </a:t>
            </a:r>
          </a:p>
        </p:txBody>
      </p:sp>
      <p:sp>
        <p:nvSpPr>
          <p:cNvPr id="23" name="TextBox 23"/>
          <p:cNvSpPr txBox="1"/>
          <p:nvPr/>
        </p:nvSpPr>
        <p:spPr>
          <a:xfrm>
            <a:off x="11340297" y="7829474"/>
            <a:ext cx="1518449" cy="280638"/>
          </a:xfrm>
          <a:prstGeom prst="rect">
            <a:avLst/>
          </a:prstGeom>
        </p:spPr>
        <p:txBody>
          <a:bodyPr lIns="0" tIns="0" rIns="0" bIns="0" rtlCol="0" anchor="t">
            <a:spAutoFit/>
          </a:bodyPr>
          <a:lstStyle/>
          <a:p>
            <a:pPr algn="ctr">
              <a:lnSpc>
                <a:spcPts val="2380"/>
              </a:lnSpc>
              <a:spcBef>
                <a:spcPct val="0"/>
              </a:spcBef>
            </a:pPr>
            <a:r>
              <a:rPr lang="en-US" sz="1700">
                <a:solidFill>
                  <a:srgbClr val="000000"/>
                </a:solidFill>
                <a:latin typeface="Montserrat Ultra-Bold"/>
              </a:rPr>
              <a:t>COMITÉ SIAU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360148" y="-2923420"/>
            <a:ext cx="4903912" cy="490391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3</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97287" y="8462465"/>
            <a:ext cx="2595440" cy="1373072"/>
          </a:xfrm>
          <a:custGeom>
            <a:avLst/>
            <a:gdLst/>
            <a:ahLst/>
            <a:cxnLst/>
            <a:rect l="l" t="t" r="r" b="b"/>
            <a:pathLst>
              <a:path w="2595440" h="1373072">
                <a:moveTo>
                  <a:pt x="0" y="0"/>
                </a:moveTo>
                <a:lnTo>
                  <a:pt x="2595440" y="0"/>
                </a:lnTo>
                <a:lnTo>
                  <a:pt x="2595440" y="1373071"/>
                </a:lnTo>
                <a:lnTo>
                  <a:pt x="0" y="1373071"/>
                </a:lnTo>
                <a:lnTo>
                  <a:pt x="0" y="0"/>
                </a:lnTo>
                <a:close/>
              </a:path>
            </a:pathLst>
          </a:custGeom>
          <a:blipFill>
            <a:blip r:embed="rId2"/>
            <a:stretch>
              <a:fillRect/>
            </a:stretch>
          </a:blipFill>
        </p:spPr>
      </p:sp>
      <p:grpSp>
        <p:nvGrpSpPr>
          <p:cNvPr id="12" name="Group 12"/>
          <p:cNvGrpSpPr/>
          <p:nvPr/>
        </p:nvGrpSpPr>
        <p:grpSpPr>
          <a:xfrm>
            <a:off x="4734053" y="2515673"/>
            <a:ext cx="8264968" cy="3015485"/>
            <a:chOff x="0" y="0"/>
            <a:chExt cx="2094169" cy="764060"/>
          </a:xfrm>
        </p:grpSpPr>
        <p:sp>
          <p:nvSpPr>
            <p:cNvPr id="13" name="Freeform 13"/>
            <p:cNvSpPr/>
            <p:nvPr/>
          </p:nvSpPr>
          <p:spPr>
            <a:xfrm>
              <a:off x="0" y="0"/>
              <a:ext cx="2094169" cy="764060"/>
            </a:xfrm>
            <a:custGeom>
              <a:avLst/>
              <a:gdLst/>
              <a:ahLst/>
              <a:cxnLst/>
              <a:rect l="l" t="t" r="r" b="b"/>
              <a:pathLst>
                <a:path w="2094169" h="764060">
                  <a:moveTo>
                    <a:pt x="1890969" y="0"/>
                  </a:moveTo>
                  <a:lnTo>
                    <a:pt x="0" y="0"/>
                  </a:lnTo>
                  <a:lnTo>
                    <a:pt x="0" y="764060"/>
                  </a:lnTo>
                  <a:lnTo>
                    <a:pt x="1890969" y="764060"/>
                  </a:lnTo>
                  <a:lnTo>
                    <a:pt x="2094169" y="382030"/>
                  </a:lnTo>
                  <a:lnTo>
                    <a:pt x="1890969" y="0"/>
                  </a:lnTo>
                  <a:close/>
                </a:path>
              </a:pathLst>
            </a:custGeom>
            <a:solidFill>
              <a:srgbClr val="24508C">
                <a:alpha val="36863"/>
              </a:srgbClr>
            </a:solidFill>
          </p:spPr>
        </p:sp>
        <p:sp>
          <p:nvSpPr>
            <p:cNvPr id="14" name="TextBox 14"/>
            <p:cNvSpPr txBox="1"/>
            <p:nvPr/>
          </p:nvSpPr>
          <p:spPr>
            <a:xfrm>
              <a:off x="0" y="-38100"/>
              <a:ext cx="1979869" cy="802160"/>
            </a:xfrm>
            <a:prstGeom prst="rect">
              <a:avLst/>
            </a:prstGeom>
          </p:spPr>
          <p:txBody>
            <a:bodyPr lIns="50800" tIns="50800" rIns="50800" bIns="50800" rtlCol="0" anchor="ctr"/>
            <a:lstStyle/>
            <a:p>
              <a:pPr algn="ctr">
                <a:lnSpc>
                  <a:spcPts val="3359"/>
                </a:lnSpc>
              </a:pPr>
              <a:endParaRPr/>
            </a:p>
          </p:txBody>
        </p:sp>
      </p:grpSp>
      <p:sp>
        <p:nvSpPr>
          <p:cNvPr id="15" name="TextBox 15"/>
          <p:cNvSpPr txBox="1"/>
          <p:nvPr/>
        </p:nvSpPr>
        <p:spPr>
          <a:xfrm>
            <a:off x="3041318" y="1012846"/>
            <a:ext cx="11621961" cy="2098289"/>
          </a:xfrm>
          <a:prstGeom prst="rect">
            <a:avLst/>
          </a:prstGeom>
        </p:spPr>
        <p:txBody>
          <a:bodyPr lIns="0" tIns="0" rIns="0" bIns="0" rtlCol="0" anchor="t">
            <a:spAutoFit/>
          </a:bodyPr>
          <a:lstStyle/>
          <a:p>
            <a:pPr algn="ctr">
              <a:lnSpc>
                <a:spcPts val="5599"/>
              </a:lnSpc>
            </a:pPr>
            <a:r>
              <a:rPr lang="en-US" sz="3999">
                <a:solidFill>
                  <a:srgbClr val="24508C"/>
                </a:solidFill>
                <a:latin typeface="Tomorrow Bold"/>
              </a:rPr>
              <a:t>PRESENTACIÓN</a:t>
            </a:r>
          </a:p>
          <a:p>
            <a:pPr algn="ctr">
              <a:lnSpc>
                <a:spcPts val="5599"/>
              </a:lnSpc>
            </a:pPr>
            <a:endParaRPr lang="en-US" sz="3999">
              <a:solidFill>
                <a:srgbClr val="24508C"/>
              </a:solidFill>
              <a:latin typeface="Tomorrow Bold"/>
            </a:endParaRPr>
          </a:p>
          <a:p>
            <a:pPr algn="ctr">
              <a:lnSpc>
                <a:spcPts val="5599"/>
              </a:lnSpc>
            </a:pPr>
            <a:endParaRPr lang="en-US" sz="3999">
              <a:solidFill>
                <a:srgbClr val="24508C"/>
              </a:solidFill>
              <a:latin typeface="Tomorrow Bold"/>
            </a:endParaRPr>
          </a:p>
        </p:txBody>
      </p:sp>
      <p:sp>
        <p:nvSpPr>
          <p:cNvPr id="16" name="TextBox 16"/>
          <p:cNvSpPr txBox="1"/>
          <p:nvPr/>
        </p:nvSpPr>
        <p:spPr>
          <a:xfrm>
            <a:off x="4977750" y="3331462"/>
            <a:ext cx="7777574" cy="1234134"/>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ontserrat Ultra-Bold"/>
              </a:rPr>
              <a:t>LA ESE HOSPITAL SANTA TERESITA DE PÁCORA, PRESENTA INFORME DE GESTIÓN CORRESPONDIENTE A LA VIGENCIA 2020-2024. </a:t>
            </a:r>
          </a:p>
        </p:txBody>
      </p:sp>
      <p:sp>
        <p:nvSpPr>
          <p:cNvPr id="17" name="Freeform 17"/>
          <p:cNvSpPr/>
          <p:nvPr/>
        </p:nvSpPr>
        <p:spPr>
          <a:xfrm rot="5400000">
            <a:off x="12080420" y="5629924"/>
            <a:ext cx="1349808" cy="1152275"/>
          </a:xfrm>
          <a:custGeom>
            <a:avLst/>
            <a:gdLst/>
            <a:ahLst/>
            <a:cxnLst/>
            <a:rect l="l" t="t" r="r" b="b"/>
            <a:pathLst>
              <a:path w="1349808" h="1152275">
                <a:moveTo>
                  <a:pt x="0" y="0"/>
                </a:moveTo>
                <a:lnTo>
                  <a:pt x="1349808" y="0"/>
                </a:lnTo>
                <a:lnTo>
                  <a:pt x="1349808" y="1152275"/>
                </a:lnTo>
                <a:lnTo>
                  <a:pt x="0" y="1152275"/>
                </a:lnTo>
                <a:lnTo>
                  <a:pt x="0" y="0"/>
                </a:lnTo>
                <a:close/>
              </a:path>
            </a:pathLst>
          </a:custGeom>
          <a:blipFill>
            <a:blip r:embed="rId3"/>
            <a:stretch>
              <a:fillRect/>
            </a:stretch>
          </a:blipFill>
        </p:spPr>
      </p:sp>
      <p:grpSp>
        <p:nvGrpSpPr>
          <p:cNvPr id="18" name="Group 18"/>
          <p:cNvGrpSpPr/>
          <p:nvPr/>
        </p:nvGrpSpPr>
        <p:grpSpPr>
          <a:xfrm>
            <a:off x="8455786" y="6954722"/>
            <a:ext cx="8264968" cy="3015485"/>
            <a:chOff x="0" y="0"/>
            <a:chExt cx="2094169" cy="764060"/>
          </a:xfrm>
        </p:grpSpPr>
        <p:sp>
          <p:nvSpPr>
            <p:cNvPr id="19" name="Freeform 19"/>
            <p:cNvSpPr/>
            <p:nvPr/>
          </p:nvSpPr>
          <p:spPr>
            <a:xfrm>
              <a:off x="0" y="0"/>
              <a:ext cx="2094169" cy="764060"/>
            </a:xfrm>
            <a:custGeom>
              <a:avLst/>
              <a:gdLst/>
              <a:ahLst/>
              <a:cxnLst/>
              <a:rect l="l" t="t" r="r" b="b"/>
              <a:pathLst>
                <a:path w="2094169" h="764060">
                  <a:moveTo>
                    <a:pt x="1890969" y="0"/>
                  </a:moveTo>
                  <a:lnTo>
                    <a:pt x="0" y="0"/>
                  </a:lnTo>
                  <a:lnTo>
                    <a:pt x="0" y="764060"/>
                  </a:lnTo>
                  <a:lnTo>
                    <a:pt x="1890969" y="764060"/>
                  </a:lnTo>
                  <a:lnTo>
                    <a:pt x="2094169" y="382030"/>
                  </a:lnTo>
                  <a:lnTo>
                    <a:pt x="1890969" y="0"/>
                  </a:lnTo>
                  <a:close/>
                </a:path>
              </a:pathLst>
            </a:custGeom>
            <a:solidFill>
              <a:srgbClr val="24508C">
                <a:alpha val="36863"/>
              </a:srgbClr>
            </a:solidFill>
          </p:spPr>
        </p:sp>
        <p:sp>
          <p:nvSpPr>
            <p:cNvPr id="20" name="TextBox 20"/>
            <p:cNvSpPr txBox="1"/>
            <p:nvPr/>
          </p:nvSpPr>
          <p:spPr>
            <a:xfrm>
              <a:off x="0" y="-38100"/>
              <a:ext cx="1979869" cy="802160"/>
            </a:xfrm>
            <a:prstGeom prst="rect">
              <a:avLst/>
            </a:prstGeom>
          </p:spPr>
          <p:txBody>
            <a:bodyPr lIns="50800" tIns="50800" rIns="50800" bIns="50800" rtlCol="0" anchor="ctr"/>
            <a:lstStyle/>
            <a:p>
              <a:pPr algn="ctr">
                <a:lnSpc>
                  <a:spcPts val="3359"/>
                </a:lnSpc>
              </a:pPr>
              <a:endParaRPr/>
            </a:p>
          </p:txBody>
        </p:sp>
      </p:grpSp>
      <p:sp>
        <p:nvSpPr>
          <p:cNvPr id="21" name="TextBox 21"/>
          <p:cNvSpPr txBox="1"/>
          <p:nvPr/>
        </p:nvSpPr>
        <p:spPr>
          <a:xfrm>
            <a:off x="8697606" y="7481040"/>
            <a:ext cx="7576283" cy="2277299"/>
          </a:xfrm>
          <a:prstGeom prst="rect">
            <a:avLst/>
          </a:prstGeom>
        </p:spPr>
        <p:txBody>
          <a:bodyPr lIns="0" tIns="0" rIns="0" bIns="0" rtlCol="0" anchor="t">
            <a:spAutoFit/>
          </a:bodyPr>
          <a:lstStyle/>
          <a:p>
            <a:pPr>
              <a:lnSpc>
                <a:spcPts val="3600"/>
              </a:lnSpc>
              <a:spcBef>
                <a:spcPct val="0"/>
              </a:spcBef>
            </a:pPr>
            <a:r>
              <a:rPr lang="en-US" sz="2571">
                <a:solidFill>
                  <a:srgbClr val="000000"/>
                </a:solidFill>
                <a:latin typeface="Montserrat Ultra-Bold"/>
              </a:rPr>
              <a:t>EN EL CUAL, SE SINTETIZAN LOS PRINCIPALES FACTORES QUE CONCENTRARON LOS ESFUERZOS DE LA GESTIÓN INSTITUCIONAL DURANTE EL PERIODO EN REFERENCIA.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48</a:t>
              </a:r>
            </a:p>
          </p:txBody>
        </p:sp>
      </p:grpSp>
      <p:grpSp>
        <p:nvGrpSpPr>
          <p:cNvPr id="8" name="Group 8"/>
          <p:cNvGrpSpPr/>
          <p:nvPr/>
        </p:nvGrpSpPr>
        <p:grpSpPr>
          <a:xfrm>
            <a:off x="-5796078" y="8216087"/>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0" y="9258300"/>
            <a:ext cx="1566740" cy="828856"/>
          </a:xfrm>
          <a:custGeom>
            <a:avLst/>
            <a:gdLst/>
            <a:ahLst/>
            <a:cxnLst/>
            <a:rect l="l" t="t" r="r" b="b"/>
            <a:pathLst>
              <a:path w="1566740" h="828856">
                <a:moveTo>
                  <a:pt x="0" y="0"/>
                </a:moveTo>
                <a:lnTo>
                  <a:pt x="1566740" y="0"/>
                </a:lnTo>
                <a:lnTo>
                  <a:pt x="1566740" y="828856"/>
                </a:lnTo>
                <a:lnTo>
                  <a:pt x="0" y="828856"/>
                </a:lnTo>
                <a:lnTo>
                  <a:pt x="0" y="0"/>
                </a:lnTo>
                <a:close/>
              </a:path>
            </a:pathLst>
          </a:custGeom>
          <a:blipFill>
            <a:blip r:embed="rId2"/>
            <a:stretch>
              <a:fillRect/>
            </a:stretch>
          </a:blipFill>
        </p:spPr>
      </p:sp>
      <p:sp>
        <p:nvSpPr>
          <p:cNvPr id="12" name="Freeform 12"/>
          <p:cNvSpPr/>
          <p:nvPr/>
        </p:nvSpPr>
        <p:spPr>
          <a:xfrm>
            <a:off x="1825132" y="3060447"/>
            <a:ext cx="3816126" cy="2898587"/>
          </a:xfrm>
          <a:custGeom>
            <a:avLst/>
            <a:gdLst/>
            <a:ahLst/>
            <a:cxnLst/>
            <a:rect l="l" t="t" r="r" b="b"/>
            <a:pathLst>
              <a:path w="3816126" h="2898587">
                <a:moveTo>
                  <a:pt x="0" y="0"/>
                </a:moveTo>
                <a:lnTo>
                  <a:pt x="3816126" y="0"/>
                </a:lnTo>
                <a:lnTo>
                  <a:pt x="3816126" y="2898587"/>
                </a:lnTo>
                <a:lnTo>
                  <a:pt x="0" y="2898587"/>
                </a:lnTo>
                <a:lnTo>
                  <a:pt x="0" y="0"/>
                </a:lnTo>
                <a:close/>
              </a:path>
            </a:pathLst>
          </a:custGeom>
          <a:blipFill>
            <a:blip r:embed="rId3"/>
            <a:stretch>
              <a:fillRect/>
            </a:stretch>
          </a:blipFill>
        </p:spPr>
      </p:sp>
      <p:sp>
        <p:nvSpPr>
          <p:cNvPr id="13" name="Freeform 13"/>
          <p:cNvSpPr/>
          <p:nvPr/>
        </p:nvSpPr>
        <p:spPr>
          <a:xfrm>
            <a:off x="9680085" y="3148003"/>
            <a:ext cx="4521238" cy="2811031"/>
          </a:xfrm>
          <a:custGeom>
            <a:avLst/>
            <a:gdLst/>
            <a:ahLst/>
            <a:cxnLst/>
            <a:rect l="l" t="t" r="r" b="b"/>
            <a:pathLst>
              <a:path w="4521238" h="2811031">
                <a:moveTo>
                  <a:pt x="0" y="0"/>
                </a:moveTo>
                <a:lnTo>
                  <a:pt x="4521238" y="0"/>
                </a:lnTo>
                <a:lnTo>
                  <a:pt x="4521238" y="2811031"/>
                </a:lnTo>
                <a:lnTo>
                  <a:pt x="0" y="2811031"/>
                </a:lnTo>
                <a:lnTo>
                  <a:pt x="0" y="0"/>
                </a:lnTo>
                <a:close/>
              </a:path>
            </a:pathLst>
          </a:custGeom>
          <a:blipFill>
            <a:blip r:embed="rId4"/>
            <a:stretch>
              <a:fillRect/>
            </a:stretch>
          </a:blipFill>
        </p:spPr>
      </p:sp>
      <p:sp>
        <p:nvSpPr>
          <p:cNvPr id="14" name="Freeform 14"/>
          <p:cNvSpPr/>
          <p:nvPr/>
        </p:nvSpPr>
        <p:spPr>
          <a:xfrm>
            <a:off x="3399980" y="7602402"/>
            <a:ext cx="4482556" cy="2490309"/>
          </a:xfrm>
          <a:custGeom>
            <a:avLst/>
            <a:gdLst/>
            <a:ahLst/>
            <a:cxnLst/>
            <a:rect l="l" t="t" r="r" b="b"/>
            <a:pathLst>
              <a:path w="4482556" h="2490309">
                <a:moveTo>
                  <a:pt x="0" y="0"/>
                </a:moveTo>
                <a:lnTo>
                  <a:pt x="4482556" y="0"/>
                </a:lnTo>
                <a:lnTo>
                  <a:pt x="4482556" y="2490309"/>
                </a:lnTo>
                <a:lnTo>
                  <a:pt x="0" y="2490309"/>
                </a:lnTo>
                <a:lnTo>
                  <a:pt x="0" y="0"/>
                </a:lnTo>
                <a:close/>
              </a:path>
            </a:pathLst>
          </a:custGeom>
          <a:blipFill>
            <a:blip r:embed="rId5"/>
            <a:stretch>
              <a:fillRect/>
            </a:stretch>
          </a:blipFill>
        </p:spPr>
      </p:sp>
      <p:sp>
        <p:nvSpPr>
          <p:cNvPr id="15" name="Freeform 15"/>
          <p:cNvSpPr/>
          <p:nvPr/>
        </p:nvSpPr>
        <p:spPr>
          <a:xfrm>
            <a:off x="9711336" y="7602402"/>
            <a:ext cx="5130836" cy="2498956"/>
          </a:xfrm>
          <a:custGeom>
            <a:avLst/>
            <a:gdLst/>
            <a:ahLst/>
            <a:cxnLst/>
            <a:rect l="l" t="t" r="r" b="b"/>
            <a:pathLst>
              <a:path w="5130836" h="2498956">
                <a:moveTo>
                  <a:pt x="0" y="0"/>
                </a:moveTo>
                <a:lnTo>
                  <a:pt x="5130835" y="0"/>
                </a:lnTo>
                <a:lnTo>
                  <a:pt x="5130835" y="2498956"/>
                </a:lnTo>
                <a:lnTo>
                  <a:pt x="0" y="2498956"/>
                </a:lnTo>
                <a:lnTo>
                  <a:pt x="0" y="0"/>
                </a:lnTo>
                <a:close/>
              </a:path>
            </a:pathLst>
          </a:custGeom>
          <a:blipFill>
            <a:blip r:embed="rId6"/>
            <a:stretch>
              <a:fillRect/>
            </a:stretch>
          </a:blipFill>
        </p:spPr>
      </p:sp>
      <p:sp>
        <p:nvSpPr>
          <p:cNvPr id="16" name="TextBox 16"/>
          <p:cNvSpPr txBox="1"/>
          <p:nvPr/>
        </p:nvSpPr>
        <p:spPr>
          <a:xfrm>
            <a:off x="668236" y="350469"/>
            <a:ext cx="14677452" cy="1651904"/>
          </a:xfrm>
          <a:prstGeom prst="rect">
            <a:avLst/>
          </a:prstGeom>
        </p:spPr>
        <p:txBody>
          <a:bodyPr lIns="0" tIns="0" rIns="0" bIns="0" rtlCol="0" anchor="t">
            <a:spAutoFit/>
          </a:bodyPr>
          <a:lstStyle/>
          <a:p>
            <a:pPr marL="0" lvl="0" indent="0" algn="ctr">
              <a:lnSpc>
                <a:spcPts val="6518"/>
              </a:lnSpc>
              <a:spcBef>
                <a:spcPct val="0"/>
              </a:spcBef>
            </a:pPr>
            <a:r>
              <a:rPr lang="en-US" sz="4656">
                <a:solidFill>
                  <a:srgbClr val="24508C"/>
                </a:solidFill>
                <a:latin typeface="Tomorrow Bold"/>
              </a:rPr>
              <a:t>PRINCIPALES LOGROS </a:t>
            </a:r>
          </a:p>
          <a:p>
            <a:pPr marL="0" lvl="0" indent="0" algn="ctr">
              <a:lnSpc>
                <a:spcPts val="6802"/>
              </a:lnSpc>
              <a:spcBef>
                <a:spcPct val="0"/>
              </a:spcBef>
            </a:pPr>
            <a:endParaRPr lang="en-US" sz="4656">
              <a:solidFill>
                <a:srgbClr val="24508C"/>
              </a:solidFill>
              <a:latin typeface="Tomorrow Bold"/>
            </a:endParaRPr>
          </a:p>
        </p:txBody>
      </p:sp>
      <p:sp>
        <p:nvSpPr>
          <p:cNvPr id="17" name="TextBox 17"/>
          <p:cNvSpPr txBox="1"/>
          <p:nvPr/>
        </p:nvSpPr>
        <p:spPr>
          <a:xfrm>
            <a:off x="1566740" y="2653777"/>
            <a:ext cx="4332910" cy="280638"/>
          </a:xfrm>
          <a:prstGeom prst="rect">
            <a:avLst/>
          </a:prstGeom>
        </p:spPr>
        <p:txBody>
          <a:bodyPr lIns="0" tIns="0" rIns="0" bIns="0" rtlCol="0" anchor="t">
            <a:spAutoFit/>
          </a:bodyPr>
          <a:lstStyle/>
          <a:p>
            <a:pPr algn="ctr">
              <a:lnSpc>
                <a:spcPts val="2380"/>
              </a:lnSpc>
              <a:spcBef>
                <a:spcPct val="0"/>
              </a:spcBef>
            </a:pPr>
            <a:r>
              <a:rPr lang="en-US" sz="1700">
                <a:solidFill>
                  <a:srgbClr val="000000"/>
                </a:solidFill>
                <a:latin typeface="Montserrat Ultra-Bold"/>
              </a:rPr>
              <a:t>CERTIFICACIÓN ACÁ ENTRAN TODOS.</a:t>
            </a:r>
          </a:p>
        </p:txBody>
      </p:sp>
      <p:sp>
        <p:nvSpPr>
          <p:cNvPr id="18" name="TextBox 18"/>
          <p:cNvSpPr txBox="1"/>
          <p:nvPr/>
        </p:nvSpPr>
        <p:spPr>
          <a:xfrm>
            <a:off x="8461220" y="2779809"/>
            <a:ext cx="6292882" cy="280638"/>
          </a:xfrm>
          <a:prstGeom prst="rect">
            <a:avLst/>
          </a:prstGeom>
        </p:spPr>
        <p:txBody>
          <a:bodyPr lIns="0" tIns="0" rIns="0" bIns="0" rtlCol="0" anchor="t">
            <a:spAutoFit/>
          </a:bodyPr>
          <a:lstStyle/>
          <a:p>
            <a:pPr algn="ctr">
              <a:lnSpc>
                <a:spcPts val="2380"/>
              </a:lnSpc>
              <a:spcBef>
                <a:spcPct val="0"/>
              </a:spcBef>
            </a:pPr>
            <a:r>
              <a:rPr lang="en-US" sz="1700">
                <a:solidFill>
                  <a:srgbClr val="000000"/>
                </a:solidFill>
                <a:latin typeface="Montserrat Ultra-Bold"/>
              </a:rPr>
              <a:t>PRIMER LUGAR EN CATEGORÍA ESPACIOS AMIGABLES.</a:t>
            </a:r>
          </a:p>
        </p:txBody>
      </p:sp>
      <p:sp>
        <p:nvSpPr>
          <p:cNvPr id="19" name="TextBox 19"/>
          <p:cNvSpPr txBox="1"/>
          <p:nvPr/>
        </p:nvSpPr>
        <p:spPr>
          <a:xfrm>
            <a:off x="1714609" y="6534619"/>
            <a:ext cx="14858783" cy="1067783"/>
          </a:xfrm>
          <a:prstGeom prst="rect">
            <a:avLst/>
          </a:prstGeom>
        </p:spPr>
        <p:txBody>
          <a:bodyPr lIns="0" tIns="0" rIns="0" bIns="0" rtlCol="0" anchor="t">
            <a:spAutoFit/>
          </a:bodyPr>
          <a:lstStyle/>
          <a:p>
            <a:pPr>
              <a:lnSpc>
                <a:spcPts val="2892"/>
              </a:lnSpc>
              <a:spcBef>
                <a:spcPct val="0"/>
              </a:spcBef>
            </a:pPr>
            <a:r>
              <a:rPr lang="en-US" sz="2066">
                <a:solidFill>
                  <a:srgbClr val="000000"/>
                </a:solidFill>
                <a:latin typeface="Montserrat Bold"/>
              </a:rPr>
              <a:t>RECONOCIMIENTO POR LA PARTICIPACIÓN EN EL PROCESO DE IMPLEMENTACIÓN DEL PROGRAMA ACCIÓN MUNDIAL PARA SUPERAR LAS BRECHAS EN SALUD MENTAL GI – MHGAP 2.0 AVALADO POR EL MINISTERIO DE SALUD Y PROTECCIÓN SOCIAL.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49</a:t>
              </a:r>
            </a:p>
          </p:txBody>
        </p:sp>
      </p:grpSp>
      <p:grpSp>
        <p:nvGrpSpPr>
          <p:cNvPr id="8" name="Group 8"/>
          <p:cNvGrpSpPr/>
          <p:nvPr/>
        </p:nvGrpSpPr>
        <p:grpSpPr>
          <a:xfrm>
            <a:off x="-5796078" y="8216087"/>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0" y="9258300"/>
            <a:ext cx="1566740" cy="828856"/>
          </a:xfrm>
          <a:custGeom>
            <a:avLst/>
            <a:gdLst/>
            <a:ahLst/>
            <a:cxnLst/>
            <a:rect l="l" t="t" r="r" b="b"/>
            <a:pathLst>
              <a:path w="1566740" h="828856">
                <a:moveTo>
                  <a:pt x="0" y="0"/>
                </a:moveTo>
                <a:lnTo>
                  <a:pt x="1566740" y="0"/>
                </a:lnTo>
                <a:lnTo>
                  <a:pt x="1566740" y="828856"/>
                </a:lnTo>
                <a:lnTo>
                  <a:pt x="0" y="828856"/>
                </a:lnTo>
                <a:lnTo>
                  <a:pt x="0" y="0"/>
                </a:lnTo>
                <a:close/>
              </a:path>
            </a:pathLst>
          </a:custGeom>
          <a:blipFill>
            <a:blip r:embed="rId2"/>
            <a:stretch>
              <a:fillRect/>
            </a:stretch>
          </a:blipFill>
        </p:spPr>
      </p:sp>
      <p:sp>
        <p:nvSpPr>
          <p:cNvPr id="12" name="Freeform 12"/>
          <p:cNvSpPr/>
          <p:nvPr/>
        </p:nvSpPr>
        <p:spPr>
          <a:xfrm>
            <a:off x="2194184" y="2966380"/>
            <a:ext cx="14526570" cy="5003250"/>
          </a:xfrm>
          <a:custGeom>
            <a:avLst/>
            <a:gdLst/>
            <a:ahLst/>
            <a:cxnLst/>
            <a:rect l="l" t="t" r="r" b="b"/>
            <a:pathLst>
              <a:path w="14526570" h="5003250">
                <a:moveTo>
                  <a:pt x="0" y="0"/>
                </a:moveTo>
                <a:lnTo>
                  <a:pt x="14526569" y="0"/>
                </a:lnTo>
                <a:lnTo>
                  <a:pt x="14526569" y="5003250"/>
                </a:lnTo>
                <a:lnTo>
                  <a:pt x="0" y="5003250"/>
                </a:lnTo>
                <a:lnTo>
                  <a:pt x="0" y="0"/>
                </a:lnTo>
                <a:close/>
              </a:path>
            </a:pathLst>
          </a:custGeom>
          <a:blipFill>
            <a:blip r:embed="rId3"/>
            <a:stretch>
              <a:fillRect/>
            </a:stretch>
          </a:blipFill>
        </p:spPr>
      </p:sp>
      <p:sp>
        <p:nvSpPr>
          <p:cNvPr id="13" name="TextBox 13"/>
          <p:cNvSpPr txBox="1"/>
          <p:nvPr/>
        </p:nvSpPr>
        <p:spPr>
          <a:xfrm>
            <a:off x="668236" y="350469"/>
            <a:ext cx="15289789" cy="4107944"/>
          </a:xfrm>
          <a:prstGeom prst="rect">
            <a:avLst/>
          </a:prstGeom>
        </p:spPr>
        <p:txBody>
          <a:bodyPr lIns="0" tIns="0" rIns="0" bIns="0" rtlCol="0" anchor="t">
            <a:spAutoFit/>
          </a:bodyPr>
          <a:lstStyle/>
          <a:p>
            <a:pPr algn="ctr">
              <a:lnSpc>
                <a:spcPts val="6518"/>
              </a:lnSpc>
            </a:pPr>
            <a:r>
              <a:rPr lang="en-US" sz="4656">
                <a:solidFill>
                  <a:srgbClr val="24508C"/>
                </a:solidFill>
                <a:latin typeface="Tomorrow Bold"/>
              </a:rPr>
              <a:t>RECONOCIMIENTO POR EXPERIENCIAS EXITOSAS.</a:t>
            </a:r>
          </a:p>
          <a:p>
            <a:pPr algn="ctr">
              <a:lnSpc>
                <a:spcPts val="6518"/>
              </a:lnSpc>
            </a:pPr>
            <a:endParaRPr lang="en-US" sz="4656">
              <a:solidFill>
                <a:srgbClr val="24508C"/>
              </a:solidFill>
              <a:latin typeface="Tomorrow Bold"/>
            </a:endParaRPr>
          </a:p>
          <a:p>
            <a:pPr marL="0" lvl="0" indent="0">
              <a:lnSpc>
                <a:spcPts val="6518"/>
              </a:lnSpc>
              <a:spcBef>
                <a:spcPct val="0"/>
              </a:spcBef>
            </a:pPr>
            <a:endParaRPr lang="en-US" sz="4656">
              <a:solidFill>
                <a:srgbClr val="24508C"/>
              </a:solidFill>
              <a:latin typeface="Tomorrow Bold"/>
            </a:endParaRPr>
          </a:p>
          <a:p>
            <a:pPr marL="0" lvl="0" indent="0" algn="ctr">
              <a:lnSpc>
                <a:spcPts val="6802"/>
              </a:lnSpc>
              <a:spcBef>
                <a:spcPct val="0"/>
              </a:spcBef>
            </a:pPr>
            <a:endParaRPr lang="en-US" sz="4656">
              <a:solidFill>
                <a:srgbClr val="24508C"/>
              </a:solidFill>
              <a:latin typeface="Tomorrow Bold"/>
            </a:endParaRPr>
          </a:p>
        </p:txBody>
      </p:sp>
      <p:sp>
        <p:nvSpPr>
          <p:cNvPr id="14" name="TextBox 14"/>
          <p:cNvSpPr txBox="1"/>
          <p:nvPr/>
        </p:nvSpPr>
        <p:spPr>
          <a:xfrm>
            <a:off x="12611143" y="8843497"/>
            <a:ext cx="5676857" cy="1352815"/>
          </a:xfrm>
          <a:prstGeom prst="rect">
            <a:avLst/>
          </a:prstGeom>
        </p:spPr>
        <p:txBody>
          <a:bodyPr lIns="0" tIns="0" rIns="0" bIns="0" rtlCol="0" anchor="t">
            <a:spAutoFit/>
          </a:bodyPr>
          <a:lstStyle/>
          <a:p>
            <a:pPr algn="ctr">
              <a:lnSpc>
                <a:spcPts val="3639"/>
              </a:lnSpc>
              <a:spcBef>
                <a:spcPct val="0"/>
              </a:spcBef>
            </a:pPr>
            <a:endParaRPr/>
          </a:p>
          <a:p>
            <a:pPr algn="ctr">
              <a:lnSpc>
                <a:spcPts val="3639"/>
              </a:lnSpc>
              <a:spcBef>
                <a:spcPct val="0"/>
              </a:spcBef>
            </a:pPr>
            <a:endParaRPr/>
          </a:p>
          <a:p>
            <a:pPr algn="ctr">
              <a:lnSpc>
                <a:spcPts val="3639"/>
              </a:lnSpc>
              <a:spcBef>
                <a:spcPct val="0"/>
              </a:spcBef>
            </a:pPr>
            <a:r>
              <a:rPr lang="en-US" sz="2599">
                <a:solidFill>
                  <a:srgbClr val="24508C"/>
                </a:solidFill>
                <a:latin typeface="Montserrat Ultra-Bold"/>
              </a:rPr>
              <a:t>POLÍTICA DE HUMANIZACIÓN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sp>
        <p:nvSpPr>
          <p:cNvPr id="2" name="Freeform 2"/>
          <p:cNvSpPr/>
          <p:nvPr/>
        </p:nvSpPr>
        <p:spPr>
          <a:xfrm>
            <a:off x="9144000" y="2733252"/>
            <a:ext cx="11677025" cy="11677025"/>
          </a:xfrm>
          <a:custGeom>
            <a:avLst/>
            <a:gdLst/>
            <a:ahLst/>
            <a:cxnLst/>
            <a:rect l="l" t="t" r="r" b="b"/>
            <a:pathLst>
              <a:path w="11677025" h="11677025">
                <a:moveTo>
                  <a:pt x="0" y="0"/>
                </a:moveTo>
                <a:lnTo>
                  <a:pt x="11677025" y="0"/>
                </a:lnTo>
                <a:lnTo>
                  <a:pt x="11677025" y="11677024"/>
                </a:lnTo>
                <a:lnTo>
                  <a:pt x="0" y="11677024"/>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464340" y="-2771020"/>
            <a:ext cx="3952120" cy="395212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6209399" y="0"/>
            <a:ext cx="1525457" cy="152545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50</a:t>
              </a:r>
            </a:p>
          </p:txBody>
        </p:sp>
      </p:grpSp>
      <p:sp>
        <p:nvSpPr>
          <p:cNvPr id="9" name="TextBox 9"/>
          <p:cNvSpPr txBox="1"/>
          <p:nvPr/>
        </p:nvSpPr>
        <p:spPr>
          <a:xfrm>
            <a:off x="430139" y="468241"/>
            <a:ext cx="14042469" cy="2742862"/>
          </a:xfrm>
          <a:prstGeom prst="rect">
            <a:avLst/>
          </a:prstGeom>
        </p:spPr>
        <p:txBody>
          <a:bodyPr lIns="0" tIns="0" rIns="0" bIns="0" rtlCol="0" anchor="t">
            <a:spAutoFit/>
          </a:bodyPr>
          <a:lstStyle/>
          <a:p>
            <a:pPr>
              <a:lnSpc>
                <a:spcPts val="7257"/>
              </a:lnSpc>
            </a:pPr>
            <a:r>
              <a:rPr lang="en-US" sz="6047">
                <a:solidFill>
                  <a:srgbClr val="24508C"/>
                </a:solidFill>
                <a:latin typeface="Tomorrow Bold"/>
              </a:rPr>
              <a:t>PLAN DE SALUD PÚBLICA DE INTERVENCIONES</a:t>
            </a:r>
          </a:p>
          <a:p>
            <a:pPr>
              <a:lnSpc>
                <a:spcPts val="7257"/>
              </a:lnSpc>
            </a:pPr>
            <a:r>
              <a:rPr lang="en-US" sz="6047">
                <a:solidFill>
                  <a:srgbClr val="24508C"/>
                </a:solidFill>
                <a:latin typeface="Tomorrow Bold"/>
              </a:rPr>
              <a:t>COLECTIVAS 2020-2023</a:t>
            </a:r>
          </a:p>
        </p:txBody>
      </p:sp>
      <p:grpSp>
        <p:nvGrpSpPr>
          <p:cNvPr id="10" name="Group 10"/>
          <p:cNvGrpSpPr/>
          <p:nvPr/>
        </p:nvGrpSpPr>
        <p:grpSpPr>
          <a:xfrm>
            <a:off x="-5289598" y="7594596"/>
            <a:ext cx="9567614" cy="956761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4"/>
            <a:stretch>
              <a:fillRect/>
            </a:stretch>
          </a:blipFill>
        </p:spPr>
      </p:sp>
      <p:grpSp>
        <p:nvGrpSpPr>
          <p:cNvPr id="14" name="Group 14"/>
          <p:cNvGrpSpPr/>
          <p:nvPr/>
        </p:nvGrpSpPr>
        <p:grpSpPr>
          <a:xfrm>
            <a:off x="-5289598" y="7594596"/>
            <a:ext cx="9567614" cy="956761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7" name="Freeform 17"/>
          <p:cNvSpPr/>
          <p:nvPr/>
        </p:nvSpPr>
        <p:spPr>
          <a:xfrm>
            <a:off x="36873" y="8709021"/>
            <a:ext cx="2595440" cy="1373072"/>
          </a:xfrm>
          <a:custGeom>
            <a:avLst/>
            <a:gdLst/>
            <a:ahLst/>
            <a:cxnLst/>
            <a:rect l="l" t="t" r="r" b="b"/>
            <a:pathLst>
              <a:path w="2595440" h="1373072">
                <a:moveTo>
                  <a:pt x="0" y="0"/>
                </a:moveTo>
                <a:lnTo>
                  <a:pt x="2595441" y="0"/>
                </a:lnTo>
                <a:lnTo>
                  <a:pt x="2595441" y="1373072"/>
                </a:lnTo>
                <a:lnTo>
                  <a:pt x="0" y="1373072"/>
                </a:lnTo>
                <a:lnTo>
                  <a:pt x="0" y="0"/>
                </a:lnTo>
                <a:close/>
              </a:path>
            </a:pathLst>
          </a:custGeom>
          <a:blipFill>
            <a:blip r:embed="rId4"/>
            <a:stretch>
              <a:fillRect/>
            </a:stretch>
          </a:blipFill>
        </p:spPr>
      </p:sp>
      <p:sp>
        <p:nvSpPr>
          <p:cNvPr id="18" name="TextBox 18"/>
          <p:cNvSpPr txBox="1"/>
          <p:nvPr/>
        </p:nvSpPr>
        <p:spPr>
          <a:xfrm>
            <a:off x="1720067" y="4816767"/>
            <a:ext cx="5115900" cy="1653132"/>
          </a:xfrm>
          <a:prstGeom prst="rect">
            <a:avLst/>
          </a:prstGeom>
        </p:spPr>
        <p:txBody>
          <a:bodyPr lIns="0" tIns="0" rIns="0" bIns="0" rtlCol="0" anchor="t">
            <a:spAutoFit/>
          </a:bodyPr>
          <a:lstStyle/>
          <a:p>
            <a:pPr algn="ctr">
              <a:lnSpc>
                <a:spcPts val="3359"/>
              </a:lnSpc>
            </a:pPr>
            <a:r>
              <a:rPr lang="en-US" sz="2400">
                <a:solidFill>
                  <a:srgbClr val="000000"/>
                </a:solidFill>
                <a:latin typeface="Montserrat Ultra-Bold"/>
              </a:rPr>
              <a:t> A CARGO DE: ADRIAN HUMBERTO VILLEGAS GALLEGO</a:t>
            </a:r>
          </a:p>
          <a:p>
            <a:pPr algn="ctr">
              <a:lnSpc>
                <a:spcPts val="3359"/>
              </a:lnSpc>
              <a:spcBef>
                <a:spcPct val="0"/>
              </a:spcBef>
            </a:pPr>
            <a:r>
              <a:rPr lang="en-US" sz="2400">
                <a:solidFill>
                  <a:srgbClr val="000000"/>
                </a:solidFill>
                <a:latin typeface="Montserrat Ultra-Bold"/>
              </a:rPr>
              <a:t>PSICÓLOGO</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51</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2295058" y="2006554"/>
            <a:ext cx="11543160" cy="6343911"/>
          </a:xfrm>
          <a:custGeom>
            <a:avLst/>
            <a:gdLst/>
            <a:ahLst/>
            <a:cxnLst/>
            <a:rect l="l" t="t" r="r" b="b"/>
            <a:pathLst>
              <a:path w="11543160" h="6343911">
                <a:moveTo>
                  <a:pt x="0" y="0"/>
                </a:moveTo>
                <a:lnTo>
                  <a:pt x="11543160" y="0"/>
                </a:lnTo>
                <a:lnTo>
                  <a:pt x="11543160" y="6343911"/>
                </a:lnTo>
                <a:lnTo>
                  <a:pt x="0" y="6343911"/>
                </a:lnTo>
                <a:lnTo>
                  <a:pt x="0" y="0"/>
                </a:lnTo>
                <a:close/>
              </a:path>
            </a:pathLst>
          </a:custGeom>
          <a:blipFill>
            <a:blip r:embed="rId3"/>
            <a:stretch>
              <a:fillRect/>
            </a:stretch>
          </a:blipFill>
        </p:spPr>
      </p:sp>
      <p:sp>
        <p:nvSpPr>
          <p:cNvPr id="13" name="TextBox 13"/>
          <p:cNvSpPr txBox="1"/>
          <p:nvPr/>
        </p:nvSpPr>
        <p:spPr>
          <a:xfrm>
            <a:off x="1457954" y="641427"/>
            <a:ext cx="12752961" cy="914287"/>
          </a:xfrm>
          <a:prstGeom prst="rect">
            <a:avLst/>
          </a:prstGeom>
        </p:spPr>
        <p:txBody>
          <a:bodyPr lIns="0" tIns="0" rIns="0" bIns="0" rtlCol="0" anchor="t">
            <a:spAutoFit/>
          </a:bodyPr>
          <a:lstStyle/>
          <a:p>
            <a:pPr marL="0" lvl="0" indent="0" algn="l">
              <a:lnSpc>
                <a:spcPts val="7257"/>
              </a:lnSpc>
              <a:spcBef>
                <a:spcPct val="0"/>
              </a:spcBef>
            </a:pPr>
            <a:r>
              <a:rPr lang="en-US" sz="6047" u="none" strike="noStrike">
                <a:solidFill>
                  <a:srgbClr val="24508C"/>
                </a:solidFill>
                <a:latin typeface="Tomorrow Bold"/>
              </a:rPr>
              <a:t>HISTORICO CONTRATACIÓN PIC </a:t>
            </a:r>
          </a:p>
        </p:txBody>
      </p:sp>
      <p:sp>
        <p:nvSpPr>
          <p:cNvPr id="14" name="TextBox 14"/>
          <p:cNvSpPr txBox="1"/>
          <p:nvPr/>
        </p:nvSpPr>
        <p:spPr>
          <a:xfrm>
            <a:off x="13574849" y="8533664"/>
            <a:ext cx="4281392" cy="1234134"/>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Ultra-Bold"/>
              </a:rPr>
              <a:t>TOTAL EJECUTADO</a:t>
            </a:r>
          </a:p>
          <a:p>
            <a:pPr algn="ctr">
              <a:lnSpc>
                <a:spcPts val="3359"/>
              </a:lnSpc>
              <a:spcBef>
                <a:spcPct val="0"/>
              </a:spcBef>
            </a:pPr>
            <a:r>
              <a:rPr lang="en-US" sz="2400">
                <a:solidFill>
                  <a:srgbClr val="000000"/>
                </a:solidFill>
                <a:latin typeface="Montserrat Ultra-Bold"/>
              </a:rPr>
              <a:t>PIC AÑO 2023</a:t>
            </a:r>
          </a:p>
          <a:p>
            <a:pPr algn="ctr">
              <a:lnSpc>
                <a:spcPts val="3359"/>
              </a:lnSpc>
              <a:spcBef>
                <a:spcPct val="0"/>
              </a:spcBef>
            </a:pPr>
            <a:r>
              <a:rPr lang="en-US" sz="2400">
                <a:solidFill>
                  <a:srgbClr val="000000"/>
                </a:solidFill>
                <a:latin typeface="Montserrat Ultra-Bold"/>
              </a:rPr>
              <a:t>$ 398,570,038.35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52</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12930874" y="5661563"/>
            <a:ext cx="4347848" cy="3191873"/>
          </a:xfrm>
          <a:custGeom>
            <a:avLst/>
            <a:gdLst/>
            <a:ahLst/>
            <a:cxnLst/>
            <a:rect l="l" t="t" r="r" b="b"/>
            <a:pathLst>
              <a:path w="4347848" h="3191873">
                <a:moveTo>
                  <a:pt x="0" y="0"/>
                </a:moveTo>
                <a:lnTo>
                  <a:pt x="4347848" y="0"/>
                </a:lnTo>
                <a:lnTo>
                  <a:pt x="4347848" y="3191873"/>
                </a:lnTo>
                <a:lnTo>
                  <a:pt x="0" y="3191873"/>
                </a:lnTo>
                <a:lnTo>
                  <a:pt x="0" y="0"/>
                </a:lnTo>
                <a:close/>
              </a:path>
            </a:pathLst>
          </a:custGeom>
          <a:blipFill>
            <a:blip r:embed="rId3"/>
            <a:stretch>
              <a:fillRect/>
            </a:stretch>
          </a:blipFill>
        </p:spPr>
      </p:sp>
      <p:sp>
        <p:nvSpPr>
          <p:cNvPr id="13" name="TextBox 13"/>
          <p:cNvSpPr txBox="1"/>
          <p:nvPr/>
        </p:nvSpPr>
        <p:spPr>
          <a:xfrm>
            <a:off x="550289" y="206375"/>
            <a:ext cx="14089479" cy="4571437"/>
          </a:xfrm>
          <a:prstGeom prst="rect">
            <a:avLst/>
          </a:prstGeom>
        </p:spPr>
        <p:txBody>
          <a:bodyPr lIns="0" tIns="0" rIns="0" bIns="0" rtlCol="0" anchor="t">
            <a:spAutoFit/>
          </a:bodyPr>
          <a:lstStyle/>
          <a:p>
            <a:pPr marL="0" lvl="0" indent="0" algn="l">
              <a:lnSpc>
                <a:spcPts val="7257"/>
              </a:lnSpc>
              <a:spcBef>
                <a:spcPct val="0"/>
              </a:spcBef>
            </a:pPr>
            <a:r>
              <a:rPr lang="en-US" sz="6047" u="none" strike="noStrike">
                <a:solidFill>
                  <a:srgbClr val="24508C"/>
                </a:solidFill>
                <a:latin typeface="Tomorrow Bold"/>
              </a:rPr>
              <a:t>ESTRATEGIAS PIC 2020 -2023</a:t>
            </a:r>
          </a:p>
          <a:p>
            <a:pPr marL="0" lvl="0" indent="0" algn="l">
              <a:lnSpc>
                <a:spcPts val="7257"/>
              </a:lnSpc>
              <a:spcBef>
                <a:spcPct val="0"/>
              </a:spcBef>
            </a:pPr>
            <a:endParaRPr lang="en-US" sz="6047" u="none" strike="noStrike">
              <a:solidFill>
                <a:srgbClr val="24508C"/>
              </a:solidFill>
              <a:latin typeface="Tomorrow Bold"/>
            </a:endParaRPr>
          </a:p>
          <a:p>
            <a:pPr marL="0" lvl="0" indent="0" algn="just">
              <a:lnSpc>
                <a:spcPts val="7257"/>
              </a:lnSpc>
              <a:spcBef>
                <a:spcPct val="0"/>
              </a:spcBef>
            </a:pPr>
            <a:r>
              <a:rPr lang="en-US" sz="6047" u="none" strike="noStrike">
                <a:solidFill>
                  <a:srgbClr val="24508C"/>
                </a:solidFill>
                <a:latin typeface="Tomorrow Bold"/>
              </a:rPr>
              <a:t>DIMENSIÓN SALUD AMBIENTAL</a:t>
            </a:r>
          </a:p>
          <a:p>
            <a:pPr marL="0" lvl="0" indent="0" algn="l">
              <a:lnSpc>
                <a:spcPts val="7257"/>
              </a:lnSpc>
              <a:spcBef>
                <a:spcPct val="0"/>
              </a:spcBef>
            </a:pPr>
            <a:endParaRPr lang="en-US" sz="6047" u="none" strike="noStrike">
              <a:solidFill>
                <a:srgbClr val="24508C"/>
              </a:solidFill>
              <a:latin typeface="Tomorrow Bold"/>
            </a:endParaRPr>
          </a:p>
          <a:p>
            <a:pPr marL="0" lvl="0" indent="0" algn="l">
              <a:lnSpc>
                <a:spcPts val="7257"/>
              </a:lnSpc>
              <a:spcBef>
                <a:spcPct val="0"/>
              </a:spcBef>
            </a:pPr>
            <a:endParaRPr lang="en-US" sz="6047" u="none" strike="noStrike">
              <a:solidFill>
                <a:srgbClr val="24508C"/>
              </a:solidFill>
              <a:latin typeface="Tomorrow Bold"/>
            </a:endParaRPr>
          </a:p>
        </p:txBody>
      </p:sp>
      <p:sp>
        <p:nvSpPr>
          <p:cNvPr id="14" name="TextBox 14"/>
          <p:cNvSpPr txBox="1"/>
          <p:nvPr/>
        </p:nvSpPr>
        <p:spPr>
          <a:xfrm>
            <a:off x="-3951933" y="3726437"/>
            <a:ext cx="14089479" cy="514318"/>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Ultra-Bold"/>
              </a:rPr>
              <a:t>MUNICIPAL  </a:t>
            </a:r>
          </a:p>
        </p:txBody>
      </p:sp>
      <p:sp>
        <p:nvSpPr>
          <p:cNvPr id="15" name="TextBox 15"/>
          <p:cNvSpPr txBox="1"/>
          <p:nvPr/>
        </p:nvSpPr>
        <p:spPr>
          <a:xfrm>
            <a:off x="7880295" y="4202655"/>
            <a:ext cx="14089479" cy="396138"/>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Ultra-Bold"/>
              </a:rPr>
              <a:t>DEPARTAMENTAL </a:t>
            </a:r>
          </a:p>
        </p:txBody>
      </p:sp>
      <p:sp>
        <p:nvSpPr>
          <p:cNvPr id="16" name="TextBox 16"/>
          <p:cNvSpPr txBox="1"/>
          <p:nvPr/>
        </p:nvSpPr>
        <p:spPr>
          <a:xfrm>
            <a:off x="1664744" y="4606448"/>
            <a:ext cx="4540607" cy="2072130"/>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000000"/>
                </a:solidFill>
                <a:latin typeface="Montserrat"/>
              </a:rPr>
              <a:t>RECOLECCIÓN Y ENVIO DE MUESTRAS DE AGUA AL LABORATORIO DEPARTAMENTAL</a:t>
            </a:r>
          </a:p>
          <a:p>
            <a:pPr>
              <a:lnSpc>
                <a:spcPts val="3359"/>
              </a:lnSpc>
            </a:pPr>
            <a:endParaRPr lang="en-US" sz="2400">
              <a:solidFill>
                <a:srgbClr val="000000"/>
              </a:solidFill>
              <a:latin typeface="Montserrat"/>
            </a:endParaRPr>
          </a:p>
        </p:txBody>
      </p:sp>
      <p:sp>
        <p:nvSpPr>
          <p:cNvPr id="17" name="TextBox 17"/>
          <p:cNvSpPr txBox="1"/>
          <p:nvPr/>
        </p:nvSpPr>
        <p:spPr>
          <a:xfrm>
            <a:off x="1457954" y="6958479"/>
            <a:ext cx="6649391" cy="1234134"/>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000000"/>
                </a:solidFill>
                <a:latin typeface="Montserrat"/>
              </a:rPr>
              <a:t>REALIZAR PROCESO EDUCATIVO A LOS USUARIOS CON MAYOR INDICE IRCA</a:t>
            </a:r>
          </a:p>
        </p:txBody>
      </p:sp>
      <p:sp>
        <p:nvSpPr>
          <p:cNvPr id="18" name="TextBox 18"/>
          <p:cNvSpPr txBox="1"/>
          <p:nvPr/>
        </p:nvSpPr>
        <p:spPr>
          <a:xfrm>
            <a:off x="12353355" y="4747362"/>
            <a:ext cx="5502886" cy="396138"/>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000000"/>
                </a:solidFill>
                <a:latin typeface="Montserrat"/>
              </a:rPr>
              <a:t>VACUNACIÓN CANINA Y FELINA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53</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13661952" y="6486151"/>
            <a:ext cx="4436457" cy="3458685"/>
          </a:xfrm>
          <a:custGeom>
            <a:avLst/>
            <a:gdLst/>
            <a:ahLst/>
            <a:cxnLst/>
            <a:rect l="l" t="t" r="r" b="b"/>
            <a:pathLst>
              <a:path w="4436457" h="3458685">
                <a:moveTo>
                  <a:pt x="0" y="0"/>
                </a:moveTo>
                <a:lnTo>
                  <a:pt x="4436457" y="0"/>
                </a:lnTo>
                <a:lnTo>
                  <a:pt x="4436457" y="3458685"/>
                </a:lnTo>
                <a:lnTo>
                  <a:pt x="0" y="3458685"/>
                </a:lnTo>
                <a:lnTo>
                  <a:pt x="0" y="0"/>
                </a:lnTo>
                <a:close/>
              </a:path>
            </a:pathLst>
          </a:custGeom>
          <a:blipFill>
            <a:blip r:embed="rId3"/>
            <a:stretch>
              <a:fillRect/>
            </a:stretch>
          </a:blipFill>
        </p:spPr>
      </p:sp>
      <p:sp>
        <p:nvSpPr>
          <p:cNvPr id="13" name="TextBox 13"/>
          <p:cNvSpPr txBox="1"/>
          <p:nvPr/>
        </p:nvSpPr>
        <p:spPr>
          <a:xfrm>
            <a:off x="550289" y="206375"/>
            <a:ext cx="15407736" cy="3657015"/>
          </a:xfrm>
          <a:prstGeom prst="rect">
            <a:avLst/>
          </a:prstGeom>
        </p:spPr>
        <p:txBody>
          <a:bodyPr lIns="0" tIns="0" rIns="0" bIns="0" rtlCol="0" anchor="t">
            <a:spAutoFit/>
          </a:bodyPr>
          <a:lstStyle/>
          <a:p>
            <a:pPr marL="0" lvl="0" indent="0" algn="l">
              <a:lnSpc>
                <a:spcPts val="7257"/>
              </a:lnSpc>
              <a:spcBef>
                <a:spcPct val="0"/>
              </a:spcBef>
            </a:pPr>
            <a:r>
              <a:rPr lang="en-US" sz="6047" u="none" strike="noStrike">
                <a:solidFill>
                  <a:srgbClr val="24508C"/>
                </a:solidFill>
                <a:latin typeface="Tomorrow Bold"/>
              </a:rPr>
              <a:t>ESTRATEGIAS PIC 2020 -2023</a:t>
            </a:r>
          </a:p>
          <a:p>
            <a:pPr marL="0" lvl="0" indent="0" algn="just">
              <a:lnSpc>
                <a:spcPts val="3600"/>
              </a:lnSpc>
              <a:spcBef>
                <a:spcPct val="0"/>
              </a:spcBef>
            </a:pPr>
            <a:endParaRPr lang="en-US" sz="6047" u="none" strike="noStrike">
              <a:solidFill>
                <a:srgbClr val="24508C"/>
              </a:solidFill>
              <a:latin typeface="Tomorrow Bold"/>
            </a:endParaRPr>
          </a:p>
          <a:p>
            <a:pPr marL="0" lvl="0" indent="0" algn="just">
              <a:lnSpc>
                <a:spcPts val="3600"/>
              </a:lnSpc>
              <a:spcBef>
                <a:spcPct val="0"/>
              </a:spcBef>
            </a:pPr>
            <a:r>
              <a:rPr lang="en-US" sz="3000" u="none" strike="noStrike">
                <a:solidFill>
                  <a:srgbClr val="24508C"/>
                </a:solidFill>
                <a:latin typeface="Tomorrow Bold Italics"/>
              </a:rPr>
              <a:t>DIMENSIÓN SEGURIDAD ALIMENTARIA Y NUTRICIONAL</a:t>
            </a:r>
          </a:p>
          <a:p>
            <a:pPr marL="0" lvl="0" indent="0" algn="l">
              <a:lnSpc>
                <a:spcPts val="7257"/>
              </a:lnSpc>
              <a:spcBef>
                <a:spcPct val="0"/>
              </a:spcBef>
            </a:pPr>
            <a:endParaRPr lang="en-US" sz="3000" u="none" strike="noStrike">
              <a:solidFill>
                <a:srgbClr val="24508C"/>
              </a:solidFill>
              <a:latin typeface="Tomorrow Bold Italics"/>
            </a:endParaRPr>
          </a:p>
          <a:p>
            <a:pPr marL="0" lvl="0" indent="0" algn="l">
              <a:lnSpc>
                <a:spcPts val="7257"/>
              </a:lnSpc>
              <a:spcBef>
                <a:spcPct val="0"/>
              </a:spcBef>
            </a:pPr>
            <a:endParaRPr lang="en-US" sz="3000" u="none" strike="noStrike">
              <a:solidFill>
                <a:srgbClr val="24508C"/>
              </a:solidFill>
              <a:latin typeface="Tomorrow Bold Italics"/>
            </a:endParaRPr>
          </a:p>
        </p:txBody>
      </p:sp>
      <p:sp>
        <p:nvSpPr>
          <p:cNvPr id="14" name="TextBox 14"/>
          <p:cNvSpPr txBox="1"/>
          <p:nvPr/>
        </p:nvSpPr>
        <p:spPr>
          <a:xfrm>
            <a:off x="-4081599" y="2611306"/>
            <a:ext cx="14089479" cy="514318"/>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Ultra-Bold"/>
              </a:rPr>
              <a:t>MUNICIPAL  </a:t>
            </a:r>
          </a:p>
        </p:txBody>
      </p:sp>
      <p:sp>
        <p:nvSpPr>
          <p:cNvPr id="15" name="TextBox 15"/>
          <p:cNvSpPr txBox="1"/>
          <p:nvPr/>
        </p:nvSpPr>
        <p:spPr>
          <a:xfrm>
            <a:off x="7283829" y="2630356"/>
            <a:ext cx="14089479" cy="396138"/>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Ultra-Bold"/>
              </a:rPr>
              <a:t>DEPARTAMENTAL </a:t>
            </a:r>
          </a:p>
        </p:txBody>
      </p:sp>
      <p:sp>
        <p:nvSpPr>
          <p:cNvPr id="16" name="TextBox 16"/>
          <p:cNvSpPr txBox="1"/>
          <p:nvPr/>
        </p:nvSpPr>
        <p:spPr>
          <a:xfrm>
            <a:off x="1193381" y="3467252"/>
            <a:ext cx="4534833" cy="396138"/>
          </a:xfrm>
          <a:prstGeom prst="rect">
            <a:avLst/>
          </a:prstGeom>
        </p:spPr>
        <p:txBody>
          <a:bodyPr lIns="0" tIns="0" rIns="0" bIns="0" rtlCol="0" anchor="t">
            <a:spAutoFit/>
          </a:bodyPr>
          <a:lstStyle/>
          <a:p>
            <a:pPr marL="518160" lvl="1" indent="-259080" algn="ctr">
              <a:lnSpc>
                <a:spcPts val="3359"/>
              </a:lnSpc>
              <a:buFont typeface="Arial"/>
              <a:buChar char="•"/>
            </a:pPr>
            <a:r>
              <a:rPr lang="en-US" sz="2400">
                <a:solidFill>
                  <a:srgbClr val="000000"/>
                </a:solidFill>
                <a:latin typeface="Montserrat"/>
              </a:rPr>
              <a:t>ESCUELA GESTORES SAN </a:t>
            </a:r>
          </a:p>
        </p:txBody>
      </p:sp>
      <p:sp>
        <p:nvSpPr>
          <p:cNvPr id="17" name="TextBox 17"/>
          <p:cNvSpPr txBox="1"/>
          <p:nvPr/>
        </p:nvSpPr>
        <p:spPr>
          <a:xfrm>
            <a:off x="446444" y="4945431"/>
            <a:ext cx="7770549" cy="476127"/>
          </a:xfrm>
          <a:prstGeom prst="rect">
            <a:avLst/>
          </a:prstGeom>
        </p:spPr>
        <p:txBody>
          <a:bodyPr lIns="0" tIns="0" rIns="0" bIns="0" rtlCol="0" anchor="t">
            <a:spAutoFit/>
          </a:bodyPr>
          <a:lstStyle/>
          <a:p>
            <a:pPr marL="0" lvl="0" indent="0" algn="l">
              <a:lnSpc>
                <a:spcPts val="3600"/>
              </a:lnSpc>
              <a:spcBef>
                <a:spcPct val="0"/>
              </a:spcBef>
            </a:pPr>
            <a:r>
              <a:rPr lang="en-US" sz="3000" u="none" strike="noStrike">
                <a:solidFill>
                  <a:srgbClr val="24508C"/>
                </a:solidFill>
                <a:latin typeface="Tomorrow Bold Italics"/>
              </a:rPr>
              <a:t>DIMENSIÓN AMBITO DE VIDA LABORAL</a:t>
            </a:r>
          </a:p>
        </p:txBody>
      </p:sp>
      <p:sp>
        <p:nvSpPr>
          <p:cNvPr id="18" name="TextBox 18"/>
          <p:cNvSpPr txBox="1"/>
          <p:nvPr/>
        </p:nvSpPr>
        <p:spPr>
          <a:xfrm>
            <a:off x="446444" y="6108114"/>
            <a:ext cx="8116496" cy="396138"/>
          </a:xfrm>
          <a:prstGeom prst="rect">
            <a:avLst/>
          </a:prstGeom>
        </p:spPr>
        <p:txBody>
          <a:bodyPr lIns="0" tIns="0" rIns="0" bIns="0" rtlCol="0" anchor="t">
            <a:spAutoFit/>
          </a:bodyPr>
          <a:lstStyle/>
          <a:p>
            <a:pPr marL="518160" lvl="1" indent="-259080" algn="ctr">
              <a:lnSpc>
                <a:spcPts val="3359"/>
              </a:lnSpc>
              <a:buFont typeface="Arial"/>
              <a:buChar char="•"/>
            </a:pPr>
            <a:r>
              <a:rPr lang="en-US" sz="2400">
                <a:solidFill>
                  <a:srgbClr val="000000"/>
                </a:solidFill>
                <a:latin typeface="Montserrat"/>
              </a:rPr>
              <a:t>INTERVENCIÓN A TRABAJADORES INFORMALES </a:t>
            </a:r>
          </a:p>
        </p:txBody>
      </p:sp>
      <p:sp>
        <p:nvSpPr>
          <p:cNvPr id="19" name="TextBox 19"/>
          <p:cNvSpPr txBox="1"/>
          <p:nvPr/>
        </p:nvSpPr>
        <p:spPr>
          <a:xfrm>
            <a:off x="10995935" y="3257764"/>
            <a:ext cx="6860306" cy="476127"/>
          </a:xfrm>
          <a:prstGeom prst="rect">
            <a:avLst/>
          </a:prstGeom>
        </p:spPr>
        <p:txBody>
          <a:bodyPr lIns="0" tIns="0" rIns="0" bIns="0" rtlCol="0" anchor="t">
            <a:spAutoFit/>
          </a:bodyPr>
          <a:lstStyle/>
          <a:p>
            <a:pPr marL="0" lvl="0" indent="0" algn="l">
              <a:lnSpc>
                <a:spcPts val="3600"/>
              </a:lnSpc>
              <a:spcBef>
                <a:spcPct val="0"/>
              </a:spcBef>
            </a:pPr>
            <a:r>
              <a:rPr lang="en-US" sz="3000" u="none" strike="noStrike">
                <a:solidFill>
                  <a:srgbClr val="24508C"/>
                </a:solidFill>
                <a:latin typeface="Tomorrow Bold Italics"/>
              </a:rPr>
              <a:t>PARTICIPACIÓN SOCIAL EN SALUD</a:t>
            </a:r>
          </a:p>
        </p:txBody>
      </p:sp>
      <p:sp>
        <p:nvSpPr>
          <p:cNvPr id="20" name="TextBox 20"/>
          <p:cNvSpPr txBox="1"/>
          <p:nvPr/>
        </p:nvSpPr>
        <p:spPr>
          <a:xfrm>
            <a:off x="10995935" y="4072941"/>
            <a:ext cx="7024688" cy="323161"/>
          </a:xfrm>
          <a:prstGeom prst="rect">
            <a:avLst/>
          </a:prstGeom>
        </p:spPr>
        <p:txBody>
          <a:bodyPr lIns="0" tIns="0" rIns="0" bIns="0" rtlCol="0" anchor="t">
            <a:spAutoFit/>
          </a:bodyPr>
          <a:lstStyle/>
          <a:p>
            <a:pPr marL="410213" lvl="1" indent="-205106" algn="ctr">
              <a:lnSpc>
                <a:spcPts val="2660"/>
              </a:lnSpc>
              <a:buFont typeface="Arial"/>
              <a:buChar char="•"/>
            </a:pPr>
            <a:r>
              <a:rPr lang="en-US" sz="1900">
                <a:solidFill>
                  <a:srgbClr val="000000"/>
                </a:solidFill>
                <a:latin typeface="Montserrat"/>
              </a:rPr>
              <a:t>INFORMACIÓN EN PARTICIPACIÓN SOCIAL EN SALUD</a:t>
            </a:r>
          </a:p>
        </p:txBody>
      </p:sp>
      <p:sp>
        <p:nvSpPr>
          <p:cNvPr id="21" name="TextBox 21"/>
          <p:cNvSpPr txBox="1"/>
          <p:nvPr/>
        </p:nvSpPr>
        <p:spPr>
          <a:xfrm>
            <a:off x="11275825" y="4978755"/>
            <a:ext cx="6300525" cy="419003"/>
          </a:xfrm>
          <a:prstGeom prst="rect">
            <a:avLst/>
          </a:prstGeom>
        </p:spPr>
        <p:txBody>
          <a:bodyPr lIns="0" tIns="0" rIns="0" bIns="0" rtlCol="0" anchor="t">
            <a:spAutoFit/>
          </a:bodyPr>
          <a:lstStyle/>
          <a:p>
            <a:pPr marL="0" lvl="0" indent="0" algn="l">
              <a:lnSpc>
                <a:spcPts val="3240"/>
              </a:lnSpc>
              <a:spcBef>
                <a:spcPct val="0"/>
              </a:spcBef>
            </a:pPr>
            <a:r>
              <a:rPr lang="en-US" sz="2700" u="none" strike="noStrike">
                <a:solidFill>
                  <a:srgbClr val="24508C"/>
                </a:solidFill>
                <a:latin typeface="Tomorrow Bold Italics"/>
              </a:rPr>
              <a:t>ATENCIÓN PRIMARIA SOCIAL (APS)</a:t>
            </a:r>
          </a:p>
        </p:txBody>
      </p:sp>
      <p:sp>
        <p:nvSpPr>
          <p:cNvPr id="22" name="TextBox 22"/>
          <p:cNvSpPr txBox="1"/>
          <p:nvPr/>
        </p:nvSpPr>
        <p:spPr>
          <a:xfrm>
            <a:off x="11358576" y="5740658"/>
            <a:ext cx="3153145" cy="396138"/>
          </a:xfrm>
          <a:prstGeom prst="rect">
            <a:avLst/>
          </a:prstGeom>
        </p:spPr>
        <p:txBody>
          <a:bodyPr lIns="0" tIns="0" rIns="0" bIns="0" rtlCol="0" anchor="t">
            <a:spAutoFit/>
          </a:bodyPr>
          <a:lstStyle/>
          <a:p>
            <a:pPr marL="518160" lvl="1" indent="-259080" algn="ctr">
              <a:lnSpc>
                <a:spcPts val="3359"/>
              </a:lnSpc>
              <a:buFont typeface="Arial"/>
              <a:buChar char="•"/>
            </a:pPr>
            <a:r>
              <a:rPr lang="en-US" sz="2400">
                <a:solidFill>
                  <a:srgbClr val="000000"/>
                </a:solidFill>
                <a:latin typeface="Montserrat"/>
              </a:rPr>
              <a:t>ESTRATEGIA APS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54</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1925337" y="6123782"/>
            <a:ext cx="5387901" cy="2065717"/>
          </a:xfrm>
          <a:custGeom>
            <a:avLst/>
            <a:gdLst/>
            <a:ahLst/>
            <a:cxnLst/>
            <a:rect l="l" t="t" r="r" b="b"/>
            <a:pathLst>
              <a:path w="5387901" h="2065717">
                <a:moveTo>
                  <a:pt x="0" y="0"/>
                </a:moveTo>
                <a:lnTo>
                  <a:pt x="5387902" y="0"/>
                </a:lnTo>
                <a:lnTo>
                  <a:pt x="5387902" y="2065717"/>
                </a:lnTo>
                <a:lnTo>
                  <a:pt x="0" y="2065717"/>
                </a:lnTo>
                <a:lnTo>
                  <a:pt x="0" y="0"/>
                </a:lnTo>
                <a:close/>
              </a:path>
            </a:pathLst>
          </a:custGeom>
          <a:blipFill>
            <a:blip r:embed="rId3"/>
            <a:stretch>
              <a:fillRect l="-8011" r="-8011"/>
            </a:stretch>
          </a:blipFill>
        </p:spPr>
      </p:sp>
      <p:sp>
        <p:nvSpPr>
          <p:cNvPr id="13" name="Freeform 13"/>
          <p:cNvSpPr/>
          <p:nvPr/>
        </p:nvSpPr>
        <p:spPr>
          <a:xfrm>
            <a:off x="10246760" y="6112992"/>
            <a:ext cx="7236722" cy="3022567"/>
          </a:xfrm>
          <a:custGeom>
            <a:avLst/>
            <a:gdLst/>
            <a:ahLst/>
            <a:cxnLst/>
            <a:rect l="l" t="t" r="r" b="b"/>
            <a:pathLst>
              <a:path w="7236722" h="3022567">
                <a:moveTo>
                  <a:pt x="0" y="0"/>
                </a:moveTo>
                <a:lnTo>
                  <a:pt x="7236722" y="0"/>
                </a:lnTo>
                <a:lnTo>
                  <a:pt x="7236722" y="3022567"/>
                </a:lnTo>
                <a:lnTo>
                  <a:pt x="0" y="3022567"/>
                </a:lnTo>
                <a:lnTo>
                  <a:pt x="0" y="0"/>
                </a:lnTo>
                <a:close/>
              </a:path>
            </a:pathLst>
          </a:custGeom>
          <a:blipFill>
            <a:blip r:embed="rId4"/>
            <a:stretch>
              <a:fillRect/>
            </a:stretch>
          </a:blipFill>
        </p:spPr>
      </p:sp>
      <p:sp>
        <p:nvSpPr>
          <p:cNvPr id="14" name="TextBox 14"/>
          <p:cNvSpPr txBox="1"/>
          <p:nvPr/>
        </p:nvSpPr>
        <p:spPr>
          <a:xfrm>
            <a:off x="550289" y="335842"/>
            <a:ext cx="16170464" cy="4114226"/>
          </a:xfrm>
          <a:prstGeom prst="rect">
            <a:avLst/>
          </a:prstGeom>
        </p:spPr>
        <p:txBody>
          <a:bodyPr lIns="0" tIns="0" rIns="0" bIns="0" rtlCol="0" anchor="t">
            <a:spAutoFit/>
          </a:bodyPr>
          <a:lstStyle/>
          <a:p>
            <a:pPr marL="0" lvl="0" indent="0" algn="l">
              <a:lnSpc>
                <a:spcPts val="7257"/>
              </a:lnSpc>
              <a:spcBef>
                <a:spcPct val="0"/>
              </a:spcBef>
            </a:pPr>
            <a:r>
              <a:rPr lang="en-US" sz="6047" u="none" strike="noStrike">
                <a:solidFill>
                  <a:srgbClr val="24508C"/>
                </a:solidFill>
                <a:latin typeface="Tomorrow Bold"/>
              </a:rPr>
              <a:t>ESTRATEGIAS PIC 2020 -2023</a:t>
            </a:r>
          </a:p>
          <a:p>
            <a:pPr marL="0" lvl="0" indent="0" algn="l">
              <a:lnSpc>
                <a:spcPts val="7257"/>
              </a:lnSpc>
              <a:spcBef>
                <a:spcPct val="0"/>
              </a:spcBef>
            </a:pPr>
            <a:endParaRPr lang="en-US" sz="6047" u="none" strike="noStrike">
              <a:solidFill>
                <a:srgbClr val="24508C"/>
              </a:solidFill>
              <a:latin typeface="Tomorrow Bold"/>
            </a:endParaRPr>
          </a:p>
          <a:p>
            <a:pPr marL="0" lvl="0" indent="0" algn="just">
              <a:lnSpc>
                <a:spcPts val="3600"/>
              </a:lnSpc>
              <a:spcBef>
                <a:spcPct val="0"/>
              </a:spcBef>
            </a:pPr>
            <a:r>
              <a:rPr lang="en-US" sz="3000" u="none" strike="noStrike">
                <a:solidFill>
                  <a:srgbClr val="24508C"/>
                </a:solidFill>
                <a:latin typeface="Tomorrow Bold Italics"/>
              </a:rPr>
              <a:t>DIMENSIÓN VIDA SALUDABLE Y CONDICIONES NO TRANSMISIBLES</a:t>
            </a:r>
          </a:p>
          <a:p>
            <a:pPr marL="0" lvl="0" indent="0" algn="l">
              <a:lnSpc>
                <a:spcPts val="7257"/>
              </a:lnSpc>
              <a:spcBef>
                <a:spcPct val="0"/>
              </a:spcBef>
            </a:pPr>
            <a:endParaRPr lang="en-US" sz="3000" u="none" strike="noStrike">
              <a:solidFill>
                <a:srgbClr val="24508C"/>
              </a:solidFill>
              <a:latin typeface="Tomorrow Bold Italics"/>
            </a:endParaRPr>
          </a:p>
          <a:p>
            <a:pPr marL="0" lvl="0" indent="0" algn="l">
              <a:lnSpc>
                <a:spcPts val="7257"/>
              </a:lnSpc>
              <a:spcBef>
                <a:spcPct val="0"/>
              </a:spcBef>
            </a:pPr>
            <a:endParaRPr lang="en-US" sz="3000" u="none" strike="noStrike">
              <a:solidFill>
                <a:srgbClr val="24508C"/>
              </a:solidFill>
              <a:latin typeface="Tomorrow Bold Italics"/>
            </a:endParaRPr>
          </a:p>
        </p:txBody>
      </p:sp>
      <p:sp>
        <p:nvSpPr>
          <p:cNvPr id="15" name="TextBox 15"/>
          <p:cNvSpPr txBox="1"/>
          <p:nvPr/>
        </p:nvSpPr>
        <p:spPr>
          <a:xfrm>
            <a:off x="-3926000" y="3285571"/>
            <a:ext cx="14089479" cy="514318"/>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Ultra-Bold"/>
              </a:rPr>
              <a:t>MUNICIPAL  </a:t>
            </a:r>
          </a:p>
        </p:txBody>
      </p:sp>
      <p:sp>
        <p:nvSpPr>
          <p:cNvPr id="16" name="TextBox 16"/>
          <p:cNvSpPr txBox="1"/>
          <p:nvPr/>
        </p:nvSpPr>
        <p:spPr>
          <a:xfrm>
            <a:off x="7361629" y="3354186"/>
            <a:ext cx="14089479" cy="396138"/>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Ultra-Bold"/>
              </a:rPr>
              <a:t>DEPARTAMENTAL </a:t>
            </a:r>
          </a:p>
        </p:txBody>
      </p:sp>
      <p:sp>
        <p:nvSpPr>
          <p:cNvPr id="17" name="TextBox 17"/>
          <p:cNvSpPr txBox="1"/>
          <p:nvPr/>
        </p:nvSpPr>
        <p:spPr>
          <a:xfrm>
            <a:off x="1242794" y="4507383"/>
            <a:ext cx="6070445" cy="1234134"/>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000000"/>
                </a:solidFill>
                <a:latin typeface="Montserrat"/>
              </a:rPr>
              <a:t>SOY GENERACIÓN MAS SONRIENTE</a:t>
            </a:r>
          </a:p>
          <a:p>
            <a:pPr marL="518160" lvl="1" indent="-259080">
              <a:lnSpc>
                <a:spcPts val="3359"/>
              </a:lnSpc>
              <a:buFont typeface="Arial"/>
              <a:buChar char="•"/>
            </a:pPr>
            <a:r>
              <a:rPr lang="en-US" sz="2400">
                <a:solidFill>
                  <a:srgbClr val="000000"/>
                </a:solidFill>
                <a:latin typeface="Montserrat"/>
              </a:rPr>
              <a:t>CLUB DE LA SALUD</a:t>
            </a:r>
          </a:p>
          <a:p>
            <a:pPr marL="518160" lvl="1" indent="-259080">
              <a:lnSpc>
                <a:spcPts val="3359"/>
              </a:lnSpc>
              <a:buFont typeface="Arial"/>
              <a:buChar char="•"/>
            </a:pPr>
            <a:r>
              <a:rPr lang="en-US" sz="2400">
                <a:solidFill>
                  <a:srgbClr val="000000"/>
                </a:solidFill>
                <a:latin typeface="Montserrat"/>
              </a:rPr>
              <a:t>VEO BIEN, APRENDO BIEN</a:t>
            </a:r>
          </a:p>
        </p:txBody>
      </p:sp>
      <p:sp>
        <p:nvSpPr>
          <p:cNvPr id="18" name="TextBox 18"/>
          <p:cNvSpPr txBox="1"/>
          <p:nvPr/>
        </p:nvSpPr>
        <p:spPr>
          <a:xfrm>
            <a:off x="9289396" y="4088385"/>
            <a:ext cx="8998604" cy="1653132"/>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000000"/>
                </a:solidFill>
                <a:latin typeface="Montserrat"/>
              </a:rPr>
              <a:t>SOY GENERACIÓN MAS SONRIENTE</a:t>
            </a:r>
          </a:p>
          <a:p>
            <a:pPr marL="518160" lvl="1" indent="-259080">
              <a:lnSpc>
                <a:spcPts val="3359"/>
              </a:lnSpc>
              <a:buFont typeface="Arial"/>
              <a:buChar char="•"/>
            </a:pPr>
            <a:endParaRPr lang="en-US" sz="2400">
              <a:solidFill>
                <a:srgbClr val="000000"/>
              </a:solidFill>
              <a:latin typeface="Montserrat"/>
            </a:endParaRPr>
          </a:p>
          <a:p>
            <a:pPr marL="518160" lvl="1" indent="-259080">
              <a:lnSpc>
                <a:spcPts val="3359"/>
              </a:lnSpc>
              <a:buFont typeface="Arial"/>
              <a:buChar char="•"/>
            </a:pPr>
            <a:r>
              <a:rPr lang="en-US" sz="2400">
                <a:solidFill>
                  <a:srgbClr val="000000"/>
                </a:solidFill>
                <a:latin typeface="Montserrat"/>
              </a:rPr>
              <a:t>MODOS, CONDICIONES ESTILOS DE VIDA SALUDABLE </a:t>
            </a:r>
          </a:p>
          <a:p>
            <a:pPr marL="518160" lvl="1" indent="-259080">
              <a:lnSpc>
                <a:spcPts val="3359"/>
              </a:lnSpc>
              <a:buFont typeface="Arial"/>
              <a:buChar char="•"/>
            </a:pPr>
            <a:r>
              <a:rPr lang="en-US" sz="2400">
                <a:solidFill>
                  <a:srgbClr val="000000"/>
                </a:solidFill>
                <a:latin typeface="Montserrat"/>
              </a:rPr>
              <a:t> ESTRATEGIA SALUD VISUAL Y AUDITIVA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55</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9866654" y="5730846"/>
            <a:ext cx="7989587" cy="2888543"/>
          </a:xfrm>
          <a:custGeom>
            <a:avLst/>
            <a:gdLst/>
            <a:ahLst/>
            <a:cxnLst/>
            <a:rect l="l" t="t" r="r" b="b"/>
            <a:pathLst>
              <a:path w="7989587" h="2888543">
                <a:moveTo>
                  <a:pt x="0" y="0"/>
                </a:moveTo>
                <a:lnTo>
                  <a:pt x="7989587" y="0"/>
                </a:lnTo>
                <a:lnTo>
                  <a:pt x="7989587" y="2888543"/>
                </a:lnTo>
                <a:lnTo>
                  <a:pt x="0" y="2888543"/>
                </a:lnTo>
                <a:lnTo>
                  <a:pt x="0" y="0"/>
                </a:lnTo>
                <a:close/>
              </a:path>
            </a:pathLst>
          </a:custGeom>
          <a:blipFill>
            <a:blip r:embed="rId3"/>
            <a:stretch>
              <a:fillRect/>
            </a:stretch>
          </a:blipFill>
        </p:spPr>
      </p:sp>
      <p:sp>
        <p:nvSpPr>
          <p:cNvPr id="13" name="TextBox 13"/>
          <p:cNvSpPr txBox="1"/>
          <p:nvPr/>
        </p:nvSpPr>
        <p:spPr>
          <a:xfrm>
            <a:off x="550289" y="335842"/>
            <a:ext cx="15081267" cy="4114226"/>
          </a:xfrm>
          <a:prstGeom prst="rect">
            <a:avLst/>
          </a:prstGeom>
        </p:spPr>
        <p:txBody>
          <a:bodyPr lIns="0" tIns="0" rIns="0" bIns="0" rtlCol="0" anchor="t">
            <a:spAutoFit/>
          </a:bodyPr>
          <a:lstStyle/>
          <a:p>
            <a:pPr marL="0" lvl="0" indent="0" algn="l">
              <a:lnSpc>
                <a:spcPts val="7257"/>
              </a:lnSpc>
              <a:spcBef>
                <a:spcPct val="0"/>
              </a:spcBef>
            </a:pPr>
            <a:r>
              <a:rPr lang="en-US" sz="6047" u="none" strike="noStrike">
                <a:solidFill>
                  <a:srgbClr val="24508C"/>
                </a:solidFill>
                <a:latin typeface="Tomorrow Bold"/>
              </a:rPr>
              <a:t>ESTRATEGIAS PIC 2020 -2023</a:t>
            </a:r>
          </a:p>
          <a:p>
            <a:pPr marL="0" lvl="0" indent="0" algn="l">
              <a:lnSpc>
                <a:spcPts val="7257"/>
              </a:lnSpc>
              <a:spcBef>
                <a:spcPct val="0"/>
              </a:spcBef>
            </a:pPr>
            <a:endParaRPr lang="en-US" sz="6047" u="none" strike="noStrike">
              <a:solidFill>
                <a:srgbClr val="24508C"/>
              </a:solidFill>
              <a:latin typeface="Tomorrow Bold"/>
            </a:endParaRPr>
          </a:p>
          <a:p>
            <a:pPr marL="0" lvl="0" indent="0" algn="just">
              <a:lnSpc>
                <a:spcPts val="3600"/>
              </a:lnSpc>
              <a:spcBef>
                <a:spcPct val="0"/>
              </a:spcBef>
            </a:pPr>
            <a:r>
              <a:rPr lang="en-US" sz="3000" u="none" strike="noStrike">
                <a:solidFill>
                  <a:srgbClr val="24508C"/>
                </a:solidFill>
                <a:latin typeface="Tomorrow Bold Italics"/>
              </a:rPr>
              <a:t>DIMENSIÓN DE CONVIVENCIA Y SALUD MENTAL</a:t>
            </a:r>
          </a:p>
          <a:p>
            <a:pPr marL="0" lvl="0" indent="0" algn="l">
              <a:lnSpc>
                <a:spcPts val="7257"/>
              </a:lnSpc>
              <a:spcBef>
                <a:spcPct val="0"/>
              </a:spcBef>
            </a:pPr>
            <a:endParaRPr lang="en-US" sz="3000" u="none" strike="noStrike">
              <a:solidFill>
                <a:srgbClr val="24508C"/>
              </a:solidFill>
              <a:latin typeface="Tomorrow Bold Italics"/>
            </a:endParaRPr>
          </a:p>
          <a:p>
            <a:pPr marL="0" lvl="0" indent="0" algn="l">
              <a:lnSpc>
                <a:spcPts val="7257"/>
              </a:lnSpc>
              <a:spcBef>
                <a:spcPct val="0"/>
              </a:spcBef>
            </a:pPr>
            <a:endParaRPr lang="en-US" sz="3000" u="none" strike="noStrike">
              <a:solidFill>
                <a:srgbClr val="24508C"/>
              </a:solidFill>
              <a:latin typeface="Tomorrow Bold Italics"/>
            </a:endParaRPr>
          </a:p>
        </p:txBody>
      </p:sp>
      <p:sp>
        <p:nvSpPr>
          <p:cNvPr id="14" name="TextBox 14"/>
          <p:cNvSpPr txBox="1"/>
          <p:nvPr/>
        </p:nvSpPr>
        <p:spPr>
          <a:xfrm>
            <a:off x="-3926000" y="3285571"/>
            <a:ext cx="14089479" cy="514318"/>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Ultra-Bold"/>
              </a:rPr>
              <a:t>MUNICIPAL  </a:t>
            </a:r>
          </a:p>
        </p:txBody>
      </p:sp>
      <p:sp>
        <p:nvSpPr>
          <p:cNvPr id="15" name="TextBox 15"/>
          <p:cNvSpPr txBox="1"/>
          <p:nvPr/>
        </p:nvSpPr>
        <p:spPr>
          <a:xfrm>
            <a:off x="7361629" y="3354186"/>
            <a:ext cx="14089479" cy="396138"/>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Ultra-Bold"/>
              </a:rPr>
              <a:t>DEPARTAMENTAL </a:t>
            </a:r>
          </a:p>
        </p:txBody>
      </p:sp>
      <p:sp>
        <p:nvSpPr>
          <p:cNvPr id="16" name="TextBox 16"/>
          <p:cNvSpPr txBox="1"/>
          <p:nvPr/>
        </p:nvSpPr>
        <p:spPr>
          <a:xfrm>
            <a:off x="1028700" y="4106187"/>
            <a:ext cx="8348771" cy="3862576"/>
          </a:xfrm>
          <a:prstGeom prst="rect">
            <a:avLst/>
          </a:prstGeom>
        </p:spPr>
        <p:txBody>
          <a:bodyPr lIns="0" tIns="0" rIns="0" bIns="0" rtlCol="0" anchor="t">
            <a:spAutoFit/>
          </a:bodyPr>
          <a:lstStyle/>
          <a:p>
            <a:pPr marL="437674" lvl="1" indent="-218837">
              <a:lnSpc>
                <a:spcPts val="2838"/>
              </a:lnSpc>
              <a:buFont typeface="Arial"/>
              <a:buChar char="•"/>
            </a:pPr>
            <a:r>
              <a:rPr lang="en-US" sz="2027">
                <a:solidFill>
                  <a:srgbClr val="000000"/>
                </a:solidFill>
                <a:latin typeface="Montserrat"/>
              </a:rPr>
              <a:t>ENCUENTROS EDUCATIVOS EN SALUD MENTAL </a:t>
            </a:r>
          </a:p>
          <a:p>
            <a:pPr marL="437674" lvl="1" indent="-218837">
              <a:lnSpc>
                <a:spcPts val="2838"/>
              </a:lnSpc>
              <a:buFont typeface="Arial"/>
              <a:buChar char="•"/>
            </a:pPr>
            <a:r>
              <a:rPr lang="en-US" sz="2027">
                <a:solidFill>
                  <a:srgbClr val="000000"/>
                </a:solidFill>
                <a:latin typeface="Montserrat"/>
              </a:rPr>
              <a:t>MAITUS</a:t>
            </a:r>
          </a:p>
          <a:p>
            <a:pPr marL="437674" lvl="1" indent="-218837">
              <a:lnSpc>
                <a:spcPts val="2838"/>
              </a:lnSpc>
              <a:buFont typeface="Arial"/>
              <a:buChar char="•"/>
            </a:pPr>
            <a:r>
              <a:rPr lang="en-US" sz="2027">
                <a:solidFill>
                  <a:srgbClr val="000000"/>
                </a:solidFill>
                <a:latin typeface="Montserrat"/>
              </a:rPr>
              <a:t>PREVENCIÓN VIOLENCIA EN EL NOVIAZGO</a:t>
            </a:r>
          </a:p>
          <a:p>
            <a:pPr marL="437674" lvl="1" indent="-218837">
              <a:lnSpc>
                <a:spcPts val="2838"/>
              </a:lnSpc>
              <a:buFont typeface="Arial"/>
              <a:buChar char="•"/>
            </a:pPr>
            <a:r>
              <a:rPr lang="en-US" sz="2027">
                <a:solidFill>
                  <a:srgbClr val="000000"/>
                </a:solidFill>
                <a:latin typeface="Montserrat"/>
              </a:rPr>
              <a:t>CRECIENDO JUNTOS </a:t>
            </a:r>
          </a:p>
          <a:p>
            <a:pPr marL="437674" lvl="1" indent="-218837">
              <a:lnSpc>
                <a:spcPts val="2838"/>
              </a:lnSpc>
              <a:buFont typeface="Arial"/>
              <a:buChar char="•"/>
            </a:pPr>
            <a:r>
              <a:rPr lang="en-US" sz="2027">
                <a:solidFill>
                  <a:srgbClr val="000000"/>
                </a:solidFill>
                <a:latin typeface="Montserrat"/>
              </a:rPr>
              <a:t>ZONA DE ORIENTACIÓN ESCOLAR</a:t>
            </a:r>
          </a:p>
          <a:p>
            <a:pPr marL="437674" lvl="1" indent="-218837">
              <a:lnSpc>
                <a:spcPts val="2838"/>
              </a:lnSpc>
              <a:buFont typeface="Arial"/>
              <a:buChar char="•"/>
            </a:pPr>
            <a:r>
              <a:rPr lang="en-US" sz="2027">
                <a:solidFill>
                  <a:srgbClr val="000000"/>
                </a:solidFill>
                <a:latin typeface="Montserrat"/>
              </a:rPr>
              <a:t>PROGRAMA DE DETECCIÓN DEL CONSUMO PROBLEMATICO DE ALCOHOL</a:t>
            </a:r>
          </a:p>
          <a:p>
            <a:pPr marL="437674" lvl="1" indent="-218837">
              <a:lnSpc>
                <a:spcPts val="2838"/>
              </a:lnSpc>
              <a:buFont typeface="Arial"/>
              <a:buChar char="•"/>
            </a:pPr>
            <a:r>
              <a:rPr lang="en-US" sz="2027">
                <a:solidFill>
                  <a:srgbClr val="000000"/>
                </a:solidFill>
                <a:latin typeface="Montserrat"/>
              </a:rPr>
              <a:t>GESTIÓN DEL RIESGO EN ADOLESCENTES Y JÓVENES</a:t>
            </a:r>
          </a:p>
          <a:p>
            <a:pPr marL="437674" lvl="1" indent="-218837">
              <a:lnSpc>
                <a:spcPts val="2838"/>
              </a:lnSpc>
              <a:buFont typeface="Arial"/>
              <a:buChar char="•"/>
            </a:pPr>
            <a:r>
              <a:rPr lang="en-US" sz="2027">
                <a:solidFill>
                  <a:srgbClr val="000000"/>
                </a:solidFill>
                <a:latin typeface="Montserrat"/>
              </a:rPr>
              <a:t>CRECIENDO JUNTOS:ESCUELA PARA LA PROMOCION DE CRIANZA CON AMOR</a:t>
            </a:r>
          </a:p>
          <a:p>
            <a:pPr marL="437674" lvl="1" indent="-218837">
              <a:lnSpc>
                <a:spcPts val="2838"/>
              </a:lnSpc>
              <a:buFont typeface="Arial"/>
              <a:buChar char="•"/>
            </a:pPr>
            <a:r>
              <a:rPr lang="en-US" sz="2027">
                <a:solidFill>
                  <a:srgbClr val="000000"/>
                </a:solidFill>
                <a:latin typeface="Montserrat"/>
              </a:rPr>
              <a:t>ESPACIOS Y AMBIENTES LIBRES DE HUMO</a:t>
            </a:r>
          </a:p>
        </p:txBody>
      </p:sp>
      <p:sp>
        <p:nvSpPr>
          <p:cNvPr id="17" name="TextBox 17"/>
          <p:cNvSpPr txBox="1"/>
          <p:nvPr/>
        </p:nvSpPr>
        <p:spPr>
          <a:xfrm>
            <a:off x="12126414" y="4106187"/>
            <a:ext cx="5564697" cy="1234134"/>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000000"/>
                </a:solidFill>
                <a:latin typeface="Montserrat"/>
              </a:rPr>
              <a:t>TU VIDA MI VIDA </a:t>
            </a:r>
          </a:p>
          <a:p>
            <a:pPr marL="518160" lvl="1" indent="-259080">
              <a:lnSpc>
                <a:spcPts val="3359"/>
              </a:lnSpc>
              <a:buFont typeface="Arial"/>
              <a:buChar char="•"/>
            </a:pPr>
            <a:r>
              <a:rPr lang="en-US" sz="2400">
                <a:solidFill>
                  <a:srgbClr val="000000"/>
                </a:solidFill>
                <a:latin typeface="Montserrat"/>
              </a:rPr>
              <a:t>RBC SALUD MENTAL</a:t>
            </a:r>
          </a:p>
          <a:p>
            <a:pPr marL="518160" lvl="1" indent="-259080">
              <a:lnSpc>
                <a:spcPts val="3359"/>
              </a:lnSpc>
              <a:buFont typeface="Arial"/>
              <a:buChar char="•"/>
            </a:pPr>
            <a:r>
              <a:rPr lang="en-US" sz="2400">
                <a:solidFill>
                  <a:srgbClr val="000000"/>
                </a:solidFill>
                <a:latin typeface="Montserrat"/>
              </a:rPr>
              <a:t>GESTION RIESGO SUICIDA LGBTI</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56</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2755674" y="5854599"/>
            <a:ext cx="5802143" cy="2864349"/>
          </a:xfrm>
          <a:custGeom>
            <a:avLst/>
            <a:gdLst/>
            <a:ahLst/>
            <a:cxnLst/>
            <a:rect l="l" t="t" r="r" b="b"/>
            <a:pathLst>
              <a:path w="5802143" h="2864349">
                <a:moveTo>
                  <a:pt x="0" y="0"/>
                </a:moveTo>
                <a:lnTo>
                  <a:pt x="5802143" y="0"/>
                </a:lnTo>
                <a:lnTo>
                  <a:pt x="5802143" y="2864349"/>
                </a:lnTo>
                <a:lnTo>
                  <a:pt x="0" y="2864349"/>
                </a:lnTo>
                <a:lnTo>
                  <a:pt x="0" y="0"/>
                </a:lnTo>
                <a:close/>
              </a:path>
            </a:pathLst>
          </a:custGeom>
          <a:blipFill>
            <a:blip r:embed="rId3"/>
            <a:stretch>
              <a:fillRect/>
            </a:stretch>
          </a:blipFill>
        </p:spPr>
      </p:sp>
      <p:sp>
        <p:nvSpPr>
          <p:cNvPr id="13" name="Freeform 13"/>
          <p:cNvSpPr/>
          <p:nvPr/>
        </p:nvSpPr>
        <p:spPr>
          <a:xfrm>
            <a:off x="13948270" y="6632597"/>
            <a:ext cx="3687539" cy="3029050"/>
          </a:xfrm>
          <a:custGeom>
            <a:avLst/>
            <a:gdLst/>
            <a:ahLst/>
            <a:cxnLst/>
            <a:rect l="l" t="t" r="r" b="b"/>
            <a:pathLst>
              <a:path w="3687539" h="3029050">
                <a:moveTo>
                  <a:pt x="0" y="0"/>
                </a:moveTo>
                <a:lnTo>
                  <a:pt x="3687538" y="0"/>
                </a:lnTo>
                <a:lnTo>
                  <a:pt x="3687538" y="3029050"/>
                </a:lnTo>
                <a:lnTo>
                  <a:pt x="0" y="3029050"/>
                </a:lnTo>
                <a:lnTo>
                  <a:pt x="0" y="0"/>
                </a:lnTo>
                <a:close/>
              </a:path>
            </a:pathLst>
          </a:custGeom>
          <a:blipFill>
            <a:blip r:embed="rId4"/>
            <a:stretch>
              <a:fillRect/>
            </a:stretch>
          </a:blipFill>
        </p:spPr>
      </p:sp>
      <p:sp>
        <p:nvSpPr>
          <p:cNvPr id="14" name="TextBox 14"/>
          <p:cNvSpPr txBox="1"/>
          <p:nvPr/>
        </p:nvSpPr>
        <p:spPr>
          <a:xfrm>
            <a:off x="550289" y="335842"/>
            <a:ext cx="16170464" cy="4571303"/>
          </a:xfrm>
          <a:prstGeom prst="rect">
            <a:avLst/>
          </a:prstGeom>
        </p:spPr>
        <p:txBody>
          <a:bodyPr lIns="0" tIns="0" rIns="0" bIns="0" rtlCol="0" anchor="t">
            <a:spAutoFit/>
          </a:bodyPr>
          <a:lstStyle/>
          <a:p>
            <a:pPr marL="0" lvl="0" indent="0" algn="l">
              <a:lnSpc>
                <a:spcPts val="7257"/>
              </a:lnSpc>
              <a:spcBef>
                <a:spcPct val="0"/>
              </a:spcBef>
            </a:pPr>
            <a:r>
              <a:rPr lang="en-US" sz="6047" u="none" strike="noStrike">
                <a:solidFill>
                  <a:srgbClr val="24508C"/>
                </a:solidFill>
                <a:latin typeface="Tomorrow Bold"/>
              </a:rPr>
              <a:t>ESTRATEGIAS PIC 2020 -2023</a:t>
            </a:r>
          </a:p>
          <a:p>
            <a:pPr marL="0" lvl="0" indent="0" algn="l">
              <a:lnSpc>
                <a:spcPts val="7257"/>
              </a:lnSpc>
              <a:spcBef>
                <a:spcPct val="0"/>
              </a:spcBef>
            </a:pPr>
            <a:endParaRPr lang="en-US" sz="6047" u="none" strike="noStrike">
              <a:solidFill>
                <a:srgbClr val="24508C"/>
              </a:solidFill>
              <a:latin typeface="Tomorrow Bold"/>
            </a:endParaRPr>
          </a:p>
          <a:p>
            <a:pPr marL="0" lvl="0" indent="0" algn="just">
              <a:lnSpc>
                <a:spcPts val="3600"/>
              </a:lnSpc>
              <a:spcBef>
                <a:spcPct val="0"/>
              </a:spcBef>
            </a:pPr>
            <a:r>
              <a:rPr lang="en-US" sz="3000" u="none" strike="noStrike">
                <a:solidFill>
                  <a:srgbClr val="24508C"/>
                </a:solidFill>
                <a:latin typeface="Tomorrow Bold Italics"/>
              </a:rPr>
              <a:t>DIMENSIÓN SEXUALIDAD, DERECHOS SEXUALES Y REPRODUCTIVOS</a:t>
            </a:r>
          </a:p>
          <a:p>
            <a:pPr marL="0" lvl="0" indent="0" algn="just">
              <a:lnSpc>
                <a:spcPts val="3600"/>
              </a:lnSpc>
              <a:spcBef>
                <a:spcPct val="0"/>
              </a:spcBef>
            </a:pPr>
            <a:endParaRPr lang="en-US" sz="3000" u="none" strike="noStrike">
              <a:solidFill>
                <a:srgbClr val="24508C"/>
              </a:solidFill>
              <a:latin typeface="Tomorrow Bold Italics"/>
            </a:endParaRPr>
          </a:p>
          <a:p>
            <a:pPr marL="0" lvl="0" indent="0" algn="l">
              <a:lnSpc>
                <a:spcPts val="7257"/>
              </a:lnSpc>
              <a:spcBef>
                <a:spcPct val="0"/>
              </a:spcBef>
            </a:pPr>
            <a:endParaRPr lang="en-US" sz="3000" u="none" strike="noStrike">
              <a:solidFill>
                <a:srgbClr val="24508C"/>
              </a:solidFill>
              <a:latin typeface="Tomorrow Bold Italics"/>
            </a:endParaRPr>
          </a:p>
          <a:p>
            <a:pPr marL="0" lvl="0" indent="0" algn="l">
              <a:lnSpc>
                <a:spcPts val="7257"/>
              </a:lnSpc>
              <a:spcBef>
                <a:spcPct val="0"/>
              </a:spcBef>
            </a:pPr>
            <a:endParaRPr lang="en-US" sz="3000" u="none" strike="noStrike">
              <a:solidFill>
                <a:srgbClr val="24508C"/>
              </a:solidFill>
              <a:latin typeface="Tomorrow Bold Italics"/>
            </a:endParaRPr>
          </a:p>
        </p:txBody>
      </p:sp>
      <p:sp>
        <p:nvSpPr>
          <p:cNvPr id="15" name="TextBox 15"/>
          <p:cNvSpPr txBox="1"/>
          <p:nvPr/>
        </p:nvSpPr>
        <p:spPr>
          <a:xfrm>
            <a:off x="-3926000" y="3285571"/>
            <a:ext cx="14089479" cy="514318"/>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Ultra-Bold"/>
              </a:rPr>
              <a:t>MUNICIPAL  </a:t>
            </a:r>
          </a:p>
        </p:txBody>
      </p:sp>
      <p:sp>
        <p:nvSpPr>
          <p:cNvPr id="16" name="TextBox 16"/>
          <p:cNvSpPr txBox="1"/>
          <p:nvPr/>
        </p:nvSpPr>
        <p:spPr>
          <a:xfrm>
            <a:off x="7361629" y="3354186"/>
            <a:ext cx="14089479" cy="396138"/>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Ultra-Bold"/>
              </a:rPr>
              <a:t>DEPARTAMENTAL </a:t>
            </a:r>
          </a:p>
        </p:txBody>
      </p:sp>
      <p:sp>
        <p:nvSpPr>
          <p:cNvPr id="17" name="TextBox 17"/>
          <p:cNvSpPr txBox="1"/>
          <p:nvPr/>
        </p:nvSpPr>
        <p:spPr>
          <a:xfrm>
            <a:off x="1028700" y="4106187"/>
            <a:ext cx="8348771" cy="1748412"/>
          </a:xfrm>
          <a:prstGeom prst="rect">
            <a:avLst/>
          </a:prstGeom>
        </p:spPr>
        <p:txBody>
          <a:bodyPr lIns="0" tIns="0" rIns="0" bIns="0" rtlCol="0" anchor="t">
            <a:spAutoFit/>
          </a:bodyPr>
          <a:lstStyle/>
          <a:p>
            <a:pPr marL="437674" lvl="1" indent="-218837">
              <a:lnSpc>
                <a:spcPts val="2838"/>
              </a:lnSpc>
              <a:buFont typeface="Arial"/>
              <a:buChar char="•"/>
            </a:pPr>
            <a:r>
              <a:rPr lang="en-US" sz="2027">
                <a:solidFill>
                  <a:srgbClr val="000000"/>
                </a:solidFill>
                <a:latin typeface="Montserrat"/>
              </a:rPr>
              <a:t>HABILIDADES PARA LA VIDA</a:t>
            </a:r>
          </a:p>
          <a:p>
            <a:pPr marL="437674" lvl="1" indent="-218837">
              <a:lnSpc>
                <a:spcPts val="2838"/>
              </a:lnSpc>
              <a:buFont typeface="Arial"/>
              <a:buChar char="•"/>
            </a:pPr>
            <a:r>
              <a:rPr lang="en-US" sz="2027">
                <a:solidFill>
                  <a:srgbClr val="000000"/>
                </a:solidFill>
                <a:latin typeface="Montserrat"/>
              </a:rPr>
              <a:t>PRUEBAS RÁPIDAS DE HEPATITIS B</a:t>
            </a:r>
          </a:p>
          <a:p>
            <a:pPr marL="437674" lvl="1" indent="-218837">
              <a:lnSpc>
                <a:spcPts val="2838"/>
              </a:lnSpc>
              <a:buFont typeface="Arial"/>
              <a:buChar char="•"/>
            </a:pPr>
            <a:r>
              <a:rPr lang="en-US" sz="2027">
                <a:solidFill>
                  <a:srgbClr val="000000"/>
                </a:solidFill>
                <a:latin typeface="Montserrat"/>
              </a:rPr>
              <a:t>PRUEBAS RÁPIDAS DE VIH</a:t>
            </a:r>
          </a:p>
          <a:p>
            <a:pPr marL="437674" lvl="1" indent="-218837">
              <a:lnSpc>
                <a:spcPts val="2838"/>
              </a:lnSpc>
              <a:buFont typeface="Arial"/>
              <a:buChar char="•"/>
            </a:pPr>
            <a:r>
              <a:rPr lang="en-US" sz="2027">
                <a:solidFill>
                  <a:srgbClr val="000000"/>
                </a:solidFill>
                <a:latin typeface="Montserrat"/>
              </a:rPr>
              <a:t>JORNADAS EN SALUD SEXUAL Y REPRODUCTIVA </a:t>
            </a:r>
          </a:p>
          <a:p>
            <a:pPr>
              <a:lnSpc>
                <a:spcPts val="2838"/>
              </a:lnSpc>
            </a:pPr>
            <a:endParaRPr lang="en-US" sz="2027">
              <a:solidFill>
                <a:srgbClr val="000000"/>
              </a:solidFill>
              <a:latin typeface="Montserrat"/>
            </a:endParaRPr>
          </a:p>
        </p:txBody>
      </p:sp>
      <p:sp>
        <p:nvSpPr>
          <p:cNvPr id="18" name="TextBox 18"/>
          <p:cNvSpPr txBox="1"/>
          <p:nvPr/>
        </p:nvSpPr>
        <p:spPr>
          <a:xfrm>
            <a:off x="9377471" y="4106187"/>
            <a:ext cx="9141597" cy="2323089"/>
          </a:xfrm>
          <a:prstGeom prst="rect">
            <a:avLst/>
          </a:prstGeom>
        </p:spPr>
        <p:txBody>
          <a:bodyPr lIns="0" tIns="0" rIns="0" bIns="0" rtlCol="0" anchor="t">
            <a:spAutoFit/>
          </a:bodyPr>
          <a:lstStyle/>
          <a:p>
            <a:pPr marL="410213" lvl="1" indent="-205106">
              <a:lnSpc>
                <a:spcPts val="2660"/>
              </a:lnSpc>
              <a:buFont typeface="Arial"/>
              <a:buChar char="•"/>
            </a:pPr>
            <a:r>
              <a:rPr lang="en-US" sz="1900">
                <a:solidFill>
                  <a:srgbClr val="000000"/>
                </a:solidFill>
                <a:latin typeface="Montserrat"/>
              </a:rPr>
              <a:t>HABILIDADES PARA LA VIDA</a:t>
            </a:r>
          </a:p>
          <a:p>
            <a:pPr marL="410213" lvl="1" indent="-205106">
              <a:lnSpc>
                <a:spcPts val="2660"/>
              </a:lnSpc>
              <a:buFont typeface="Arial"/>
              <a:buChar char="•"/>
            </a:pPr>
            <a:r>
              <a:rPr lang="en-US" sz="1900">
                <a:solidFill>
                  <a:srgbClr val="000000"/>
                </a:solidFill>
                <a:latin typeface="Montserrat"/>
              </a:rPr>
              <a:t>ESTRATEGIA DE MATERNIDAD SEGURA</a:t>
            </a:r>
          </a:p>
          <a:p>
            <a:pPr marL="410213" lvl="1" indent="-205106">
              <a:lnSpc>
                <a:spcPts val="2660"/>
              </a:lnSpc>
              <a:buFont typeface="Arial"/>
              <a:buChar char="•"/>
            </a:pPr>
            <a:r>
              <a:rPr lang="en-US" sz="1900">
                <a:solidFill>
                  <a:srgbClr val="000000"/>
                </a:solidFill>
                <a:latin typeface="Montserrat"/>
              </a:rPr>
              <a:t>PROCESO EDUCATIVO EN SALUD SEXUAL POBLACIÓN LGBTI</a:t>
            </a:r>
          </a:p>
          <a:p>
            <a:pPr marL="410213" lvl="1" indent="-205106">
              <a:lnSpc>
                <a:spcPts val="2660"/>
              </a:lnSpc>
              <a:buFont typeface="Arial"/>
              <a:buChar char="•"/>
            </a:pPr>
            <a:r>
              <a:rPr lang="en-US" sz="1900">
                <a:solidFill>
                  <a:srgbClr val="000000"/>
                </a:solidFill>
                <a:latin typeface="Montserrat"/>
              </a:rPr>
              <a:t>PROCESO EDUCATIVO EN SALUD SEXUAL A RECOLECTORES DE AGUACATE, CAFÉ</a:t>
            </a:r>
          </a:p>
          <a:p>
            <a:pPr marL="410213" lvl="1" indent="-205106">
              <a:lnSpc>
                <a:spcPts val="2660"/>
              </a:lnSpc>
              <a:buFont typeface="Arial"/>
              <a:buChar char="•"/>
            </a:pPr>
            <a:r>
              <a:rPr lang="en-US" sz="1900">
                <a:solidFill>
                  <a:srgbClr val="000000"/>
                </a:solidFill>
                <a:latin typeface="Montserrat"/>
              </a:rPr>
              <a:t>PROCESO EDUCATIVO PARA EL FORTALECIMIENTO DE DERECHOS SEXUALES Y REPRODUCTIVOS EN TRABAJADORAS/ES SEXUALES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57</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13053038" y="6136920"/>
            <a:ext cx="3374103" cy="3807916"/>
          </a:xfrm>
          <a:custGeom>
            <a:avLst/>
            <a:gdLst/>
            <a:ahLst/>
            <a:cxnLst/>
            <a:rect l="l" t="t" r="r" b="b"/>
            <a:pathLst>
              <a:path w="3374103" h="3807916">
                <a:moveTo>
                  <a:pt x="0" y="0"/>
                </a:moveTo>
                <a:lnTo>
                  <a:pt x="3374103" y="0"/>
                </a:lnTo>
                <a:lnTo>
                  <a:pt x="3374103" y="3807916"/>
                </a:lnTo>
                <a:lnTo>
                  <a:pt x="0" y="3807916"/>
                </a:lnTo>
                <a:lnTo>
                  <a:pt x="0" y="0"/>
                </a:lnTo>
                <a:close/>
              </a:path>
            </a:pathLst>
          </a:custGeom>
          <a:blipFill>
            <a:blip r:embed="rId3"/>
            <a:stretch>
              <a:fillRect/>
            </a:stretch>
          </a:blipFill>
        </p:spPr>
      </p:sp>
      <p:sp>
        <p:nvSpPr>
          <p:cNvPr id="13" name="TextBox 13"/>
          <p:cNvSpPr txBox="1"/>
          <p:nvPr/>
        </p:nvSpPr>
        <p:spPr>
          <a:xfrm>
            <a:off x="550289" y="335842"/>
            <a:ext cx="16170464" cy="4571303"/>
          </a:xfrm>
          <a:prstGeom prst="rect">
            <a:avLst/>
          </a:prstGeom>
        </p:spPr>
        <p:txBody>
          <a:bodyPr lIns="0" tIns="0" rIns="0" bIns="0" rtlCol="0" anchor="t">
            <a:spAutoFit/>
          </a:bodyPr>
          <a:lstStyle/>
          <a:p>
            <a:pPr marL="0" lvl="0" indent="0" algn="l">
              <a:lnSpc>
                <a:spcPts val="7257"/>
              </a:lnSpc>
              <a:spcBef>
                <a:spcPct val="0"/>
              </a:spcBef>
            </a:pPr>
            <a:r>
              <a:rPr lang="en-US" sz="6047" u="none" strike="noStrike">
                <a:solidFill>
                  <a:srgbClr val="24508C"/>
                </a:solidFill>
                <a:latin typeface="Tomorrow Bold"/>
              </a:rPr>
              <a:t>ESTRATEGIAS PIC 2020 -2023</a:t>
            </a:r>
          </a:p>
          <a:p>
            <a:pPr marL="0" lvl="0" indent="0" algn="l">
              <a:lnSpc>
                <a:spcPts val="7257"/>
              </a:lnSpc>
              <a:spcBef>
                <a:spcPct val="0"/>
              </a:spcBef>
            </a:pPr>
            <a:endParaRPr lang="en-US" sz="6047" u="none" strike="noStrike">
              <a:solidFill>
                <a:srgbClr val="24508C"/>
              </a:solidFill>
              <a:latin typeface="Tomorrow Bold"/>
            </a:endParaRPr>
          </a:p>
          <a:p>
            <a:pPr marL="0" lvl="0" indent="0" algn="just">
              <a:lnSpc>
                <a:spcPts val="3600"/>
              </a:lnSpc>
              <a:spcBef>
                <a:spcPct val="0"/>
              </a:spcBef>
            </a:pPr>
            <a:r>
              <a:rPr lang="en-US" sz="3000" u="none" strike="noStrike">
                <a:solidFill>
                  <a:srgbClr val="24508C"/>
                </a:solidFill>
                <a:latin typeface="Tomorrow Bold Italics"/>
              </a:rPr>
              <a:t>DIMENSIÓN VIDA SALUDABLE Y ENFERMEDADES TRANSMISIBLES</a:t>
            </a:r>
          </a:p>
          <a:p>
            <a:pPr marL="0" lvl="0" indent="0" algn="just">
              <a:lnSpc>
                <a:spcPts val="3600"/>
              </a:lnSpc>
              <a:spcBef>
                <a:spcPct val="0"/>
              </a:spcBef>
            </a:pPr>
            <a:endParaRPr lang="en-US" sz="3000" u="none" strike="noStrike">
              <a:solidFill>
                <a:srgbClr val="24508C"/>
              </a:solidFill>
              <a:latin typeface="Tomorrow Bold Italics"/>
            </a:endParaRPr>
          </a:p>
          <a:p>
            <a:pPr marL="0" lvl="0" indent="0" algn="l">
              <a:lnSpc>
                <a:spcPts val="7257"/>
              </a:lnSpc>
              <a:spcBef>
                <a:spcPct val="0"/>
              </a:spcBef>
            </a:pPr>
            <a:endParaRPr lang="en-US" sz="3000" u="none" strike="noStrike">
              <a:solidFill>
                <a:srgbClr val="24508C"/>
              </a:solidFill>
              <a:latin typeface="Tomorrow Bold Italics"/>
            </a:endParaRPr>
          </a:p>
          <a:p>
            <a:pPr marL="0" lvl="0" indent="0" algn="l">
              <a:lnSpc>
                <a:spcPts val="7257"/>
              </a:lnSpc>
              <a:spcBef>
                <a:spcPct val="0"/>
              </a:spcBef>
            </a:pPr>
            <a:endParaRPr lang="en-US" sz="3000" u="none" strike="noStrike">
              <a:solidFill>
                <a:srgbClr val="24508C"/>
              </a:solidFill>
              <a:latin typeface="Tomorrow Bold Italics"/>
            </a:endParaRPr>
          </a:p>
        </p:txBody>
      </p:sp>
      <p:sp>
        <p:nvSpPr>
          <p:cNvPr id="14" name="TextBox 14"/>
          <p:cNvSpPr txBox="1"/>
          <p:nvPr/>
        </p:nvSpPr>
        <p:spPr>
          <a:xfrm>
            <a:off x="-3926000" y="3285571"/>
            <a:ext cx="14089479" cy="514318"/>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Ultra-Bold"/>
              </a:rPr>
              <a:t>MUNICIPAL  </a:t>
            </a:r>
          </a:p>
        </p:txBody>
      </p:sp>
      <p:sp>
        <p:nvSpPr>
          <p:cNvPr id="15" name="TextBox 15"/>
          <p:cNvSpPr txBox="1"/>
          <p:nvPr/>
        </p:nvSpPr>
        <p:spPr>
          <a:xfrm>
            <a:off x="7361629" y="3354186"/>
            <a:ext cx="14089479" cy="396138"/>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Ultra-Bold"/>
              </a:rPr>
              <a:t>DEPARTAMENTAL </a:t>
            </a:r>
          </a:p>
        </p:txBody>
      </p:sp>
      <p:sp>
        <p:nvSpPr>
          <p:cNvPr id="16" name="TextBox 16"/>
          <p:cNvSpPr txBox="1"/>
          <p:nvPr/>
        </p:nvSpPr>
        <p:spPr>
          <a:xfrm>
            <a:off x="550289" y="4013630"/>
            <a:ext cx="9204014" cy="3329125"/>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000000"/>
                </a:solidFill>
                <a:latin typeface="Montserrat"/>
              </a:rPr>
              <a:t>BARRIDOS DOCUMENTADOS</a:t>
            </a:r>
          </a:p>
          <a:p>
            <a:pPr marL="518160" lvl="1" indent="-259080">
              <a:lnSpc>
                <a:spcPts val="3359"/>
              </a:lnSpc>
              <a:buFont typeface="Arial"/>
              <a:buChar char="•"/>
            </a:pPr>
            <a:r>
              <a:rPr lang="en-US" sz="2400">
                <a:solidFill>
                  <a:srgbClr val="000000"/>
                </a:solidFill>
                <a:latin typeface="Montserrat"/>
              </a:rPr>
              <a:t>APOYAR LOGISTICA DE JORNADAS DE VACUNACIÓN</a:t>
            </a:r>
          </a:p>
          <a:p>
            <a:pPr marL="518160" lvl="1" indent="-259080">
              <a:lnSpc>
                <a:spcPts val="3359"/>
              </a:lnSpc>
              <a:buFont typeface="Arial"/>
              <a:buChar char="•"/>
            </a:pPr>
            <a:r>
              <a:rPr lang="en-US" sz="2400">
                <a:solidFill>
                  <a:srgbClr val="000000"/>
                </a:solidFill>
                <a:latin typeface="Montserrat"/>
              </a:rPr>
              <a:t>APOYAR COORDINACIÓN DE PAI</a:t>
            </a:r>
          </a:p>
          <a:p>
            <a:pPr marL="518160" lvl="1" indent="-259080">
              <a:lnSpc>
                <a:spcPts val="3359"/>
              </a:lnSpc>
              <a:buFont typeface="Arial"/>
              <a:buChar char="•"/>
            </a:pPr>
            <a:r>
              <a:rPr lang="en-US" sz="2400">
                <a:solidFill>
                  <a:srgbClr val="000000"/>
                </a:solidFill>
                <a:latin typeface="Montserrat"/>
              </a:rPr>
              <a:t>REALIZAR INFORMACIÓN EN SALUD</a:t>
            </a:r>
          </a:p>
          <a:p>
            <a:pPr marL="518160" lvl="1" indent="-259080">
              <a:lnSpc>
                <a:spcPts val="3359"/>
              </a:lnSpc>
              <a:buFont typeface="Arial"/>
              <a:buChar char="•"/>
            </a:pPr>
            <a:r>
              <a:rPr lang="en-US" sz="2400">
                <a:solidFill>
                  <a:srgbClr val="000000"/>
                </a:solidFill>
                <a:latin typeface="Montserrat"/>
              </a:rPr>
              <a:t>FORTALECER RED DE FRIO</a:t>
            </a:r>
          </a:p>
          <a:p>
            <a:pPr marL="518160" lvl="1" indent="-259080">
              <a:lnSpc>
                <a:spcPts val="3359"/>
              </a:lnSpc>
              <a:buFont typeface="Arial"/>
              <a:buChar char="•"/>
            </a:pPr>
            <a:r>
              <a:rPr lang="en-US" sz="2400">
                <a:solidFill>
                  <a:srgbClr val="000000"/>
                </a:solidFill>
                <a:latin typeface="Montserrat"/>
              </a:rPr>
              <a:t>JORNADA DE RECOLECCIÓN DE INSERVIBLES</a:t>
            </a:r>
          </a:p>
          <a:p>
            <a:pPr marL="518160" lvl="1" indent="-259080">
              <a:lnSpc>
                <a:spcPts val="3359"/>
              </a:lnSpc>
              <a:buFont typeface="Arial"/>
              <a:buChar char="•"/>
            </a:pPr>
            <a:r>
              <a:rPr lang="en-US" sz="2400">
                <a:solidFill>
                  <a:srgbClr val="000000"/>
                </a:solidFill>
                <a:latin typeface="Montserrat"/>
              </a:rPr>
              <a:t>BUSQUEDA ACTIVA DE SINTOMATICOS RESPIRATORIOS</a:t>
            </a:r>
          </a:p>
          <a:p>
            <a:pPr marL="518160" lvl="1" indent="-259080">
              <a:lnSpc>
                <a:spcPts val="3359"/>
              </a:lnSpc>
              <a:buFont typeface="Arial"/>
              <a:buChar char="•"/>
            </a:pPr>
            <a:r>
              <a:rPr lang="en-US" sz="2400">
                <a:solidFill>
                  <a:srgbClr val="000000"/>
                </a:solidFill>
                <a:latin typeface="Montserrat"/>
              </a:rPr>
              <a:t>BUSQUEDA ACTIVA DE SINTOMATICOS DERMICOS</a:t>
            </a:r>
          </a:p>
        </p:txBody>
      </p:sp>
      <p:sp>
        <p:nvSpPr>
          <p:cNvPr id="17" name="TextBox 17"/>
          <p:cNvSpPr txBox="1"/>
          <p:nvPr/>
        </p:nvSpPr>
        <p:spPr>
          <a:xfrm>
            <a:off x="11192179" y="4297884"/>
            <a:ext cx="7095821" cy="1653132"/>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000000"/>
                </a:solidFill>
                <a:latin typeface="Montserrat"/>
              </a:rPr>
              <a:t>APOYO COBERTURAS ÚTILES DE VACUNACIÓN </a:t>
            </a:r>
          </a:p>
          <a:p>
            <a:pPr marL="518160" lvl="1" indent="-259080">
              <a:lnSpc>
                <a:spcPts val="3359"/>
              </a:lnSpc>
              <a:buFont typeface="Arial"/>
              <a:buChar char="•"/>
            </a:pPr>
            <a:r>
              <a:rPr lang="en-US" sz="2400">
                <a:solidFill>
                  <a:srgbClr val="000000"/>
                </a:solidFill>
                <a:latin typeface="Montserrat"/>
              </a:rPr>
              <a:t>PROCESO INFORMATIVO EN VACUNACIÓN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4</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TextBox 12"/>
          <p:cNvSpPr txBox="1"/>
          <p:nvPr/>
        </p:nvSpPr>
        <p:spPr>
          <a:xfrm>
            <a:off x="3177529" y="898546"/>
            <a:ext cx="6634745" cy="3489208"/>
          </a:xfrm>
          <a:prstGeom prst="rect">
            <a:avLst/>
          </a:prstGeom>
        </p:spPr>
        <p:txBody>
          <a:bodyPr lIns="0" tIns="0" rIns="0" bIns="0" rtlCol="0" anchor="t">
            <a:spAutoFit/>
          </a:bodyPr>
          <a:lstStyle/>
          <a:p>
            <a:pPr algn="ctr">
              <a:lnSpc>
                <a:spcPts val="13999"/>
              </a:lnSpc>
            </a:pPr>
            <a:r>
              <a:rPr lang="en-US" sz="9999">
                <a:solidFill>
                  <a:srgbClr val="24508C"/>
                </a:solidFill>
                <a:latin typeface="Tomorrow Bold"/>
              </a:rPr>
              <a:t>MISIÓN</a:t>
            </a:r>
          </a:p>
          <a:p>
            <a:pPr algn="ctr">
              <a:lnSpc>
                <a:spcPts val="13999"/>
              </a:lnSpc>
            </a:pPr>
            <a:endParaRPr lang="en-US" sz="9999">
              <a:solidFill>
                <a:srgbClr val="24508C"/>
              </a:solidFill>
              <a:latin typeface="Tomorrow Bold"/>
            </a:endParaRPr>
          </a:p>
        </p:txBody>
      </p:sp>
      <p:sp>
        <p:nvSpPr>
          <p:cNvPr id="13" name="TextBox 13"/>
          <p:cNvSpPr txBox="1"/>
          <p:nvPr/>
        </p:nvSpPr>
        <p:spPr>
          <a:xfrm>
            <a:off x="5527842" y="3342991"/>
            <a:ext cx="12467972" cy="3974122"/>
          </a:xfrm>
          <a:prstGeom prst="rect">
            <a:avLst/>
          </a:prstGeom>
        </p:spPr>
        <p:txBody>
          <a:bodyPr lIns="0" tIns="0" rIns="0" bIns="0" rtlCol="0" anchor="t">
            <a:spAutoFit/>
          </a:bodyPr>
          <a:lstStyle/>
          <a:p>
            <a:pPr>
              <a:lnSpc>
                <a:spcPts val="4582"/>
              </a:lnSpc>
              <a:spcBef>
                <a:spcPct val="0"/>
              </a:spcBef>
            </a:pPr>
            <a:r>
              <a:rPr lang="en-US" sz="3273">
                <a:solidFill>
                  <a:srgbClr val="000000"/>
                </a:solidFill>
                <a:latin typeface="Montserrat Ultra-Bold"/>
              </a:rPr>
              <a:t>SOMOS UN HOSPITAL DE PRIMER NIVEL DE ATENCIÓN, QUE PRESTA SUS SERVICIOS DE BAJA COMPLEJIDAD EN EL MARCO DE LA PREVENCIÓN Y EL MEJORAMIENTO CONTINUO DE LOS ESTÁNDARES DEL BUEN SERVICIO Y LA SOSTENIBILIDAD, CON EL FIN DE SATISFACER LAS NECESIDADES DE NUESTROS USUARIOS Y SUS FAMILIAS.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58</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2486173" y="6265250"/>
            <a:ext cx="6877606" cy="2306514"/>
          </a:xfrm>
          <a:custGeom>
            <a:avLst/>
            <a:gdLst/>
            <a:ahLst/>
            <a:cxnLst/>
            <a:rect l="l" t="t" r="r" b="b"/>
            <a:pathLst>
              <a:path w="6877606" h="2306514">
                <a:moveTo>
                  <a:pt x="0" y="0"/>
                </a:moveTo>
                <a:lnTo>
                  <a:pt x="6877606" y="0"/>
                </a:lnTo>
                <a:lnTo>
                  <a:pt x="6877606" y="2306514"/>
                </a:lnTo>
                <a:lnTo>
                  <a:pt x="0" y="2306514"/>
                </a:lnTo>
                <a:lnTo>
                  <a:pt x="0" y="0"/>
                </a:lnTo>
                <a:close/>
              </a:path>
            </a:pathLst>
          </a:custGeom>
          <a:blipFill>
            <a:blip r:embed="rId3"/>
            <a:stretch>
              <a:fillRect/>
            </a:stretch>
          </a:blipFill>
        </p:spPr>
      </p:sp>
      <p:sp>
        <p:nvSpPr>
          <p:cNvPr id="13" name="Freeform 13"/>
          <p:cNvSpPr/>
          <p:nvPr/>
        </p:nvSpPr>
        <p:spPr>
          <a:xfrm>
            <a:off x="11031425" y="6014317"/>
            <a:ext cx="6824816" cy="2557447"/>
          </a:xfrm>
          <a:custGeom>
            <a:avLst/>
            <a:gdLst/>
            <a:ahLst/>
            <a:cxnLst/>
            <a:rect l="l" t="t" r="r" b="b"/>
            <a:pathLst>
              <a:path w="6824816" h="2557447">
                <a:moveTo>
                  <a:pt x="0" y="0"/>
                </a:moveTo>
                <a:lnTo>
                  <a:pt x="6824816" y="0"/>
                </a:lnTo>
                <a:lnTo>
                  <a:pt x="6824816" y="2557447"/>
                </a:lnTo>
                <a:lnTo>
                  <a:pt x="0" y="2557447"/>
                </a:lnTo>
                <a:lnTo>
                  <a:pt x="0" y="0"/>
                </a:lnTo>
                <a:close/>
              </a:path>
            </a:pathLst>
          </a:custGeom>
          <a:blipFill>
            <a:blip r:embed="rId4"/>
            <a:stretch>
              <a:fillRect/>
            </a:stretch>
          </a:blipFill>
        </p:spPr>
      </p:sp>
      <p:sp>
        <p:nvSpPr>
          <p:cNvPr id="14" name="TextBox 14"/>
          <p:cNvSpPr txBox="1"/>
          <p:nvPr/>
        </p:nvSpPr>
        <p:spPr>
          <a:xfrm>
            <a:off x="835555" y="335842"/>
            <a:ext cx="16170464" cy="4571303"/>
          </a:xfrm>
          <a:prstGeom prst="rect">
            <a:avLst/>
          </a:prstGeom>
        </p:spPr>
        <p:txBody>
          <a:bodyPr lIns="0" tIns="0" rIns="0" bIns="0" rtlCol="0" anchor="t">
            <a:spAutoFit/>
          </a:bodyPr>
          <a:lstStyle/>
          <a:p>
            <a:pPr marL="0" lvl="0" indent="0" algn="l">
              <a:lnSpc>
                <a:spcPts val="7257"/>
              </a:lnSpc>
              <a:spcBef>
                <a:spcPct val="0"/>
              </a:spcBef>
            </a:pPr>
            <a:r>
              <a:rPr lang="en-US" sz="6047" u="none" strike="noStrike">
                <a:solidFill>
                  <a:srgbClr val="24508C"/>
                </a:solidFill>
                <a:latin typeface="Tomorrow Bold"/>
              </a:rPr>
              <a:t>ESTRATEGIAS PIC 2020 -2023</a:t>
            </a:r>
          </a:p>
          <a:p>
            <a:pPr marL="0" lvl="0" indent="0" algn="l">
              <a:lnSpc>
                <a:spcPts val="7257"/>
              </a:lnSpc>
              <a:spcBef>
                <a:spcPct val="0"/>
              </a:spcBef>
            </a:pPr>
            <a:endParaRPr lang="en-US" sz="6047" u="none" strike="noStrike">
              <a:solidFill>
                <a:srgbClr val="24508C"/>
              </a:solidFill>
              <a:latin typeface="Tomorrow Bold"/>
            </a:endParaRPr>
          </a:p>
          <a:p>
            <a:pPr marL="0" lvl="0" indent="0" algn="just">
              <a:lnSpc>
                <a:spcPts val="3600"/>
              </a:lnSpc>
              <a:spcBef>
                <a:spcPct val="0"/>
              </a:spcBef>
            </a:pPr>
            <a:r>
              <a:rPr lang="en-US" sz="3000" u="none" strike="noStrike">
                <a:solidFill>
                  <a:srgbClr val="24508C"/>
                </a:solidFill>
                <a:latin typeface="Tomorrow Bold Italics"/>
              </a:rPr>
              <a:t>DIMENSIÓN GESTIÓN DIFERENCIAL DE LAS POBLACIONES VULNERABLES</a:t>
            </a:r>
          </a:p>
          <a:p>
            <a:pPr marL="0" lvl="0" indent="0" algn="just">
              <a:lnSpc>
                <a:spcPts val="3600"/>
              </a:lnSpc>
              <a:spcBef>
                <a:spcPct val="0"/>
              </a:spcBef>
            </a:pPr>
            <a:endParaRPr lang="en-US" sz="3000" u="none" strike="noStrike">
              <a:solidFill>
                <a:srgbClr val="24508C"/>
              </a:solidFill>
              <a:latin typeface="Tomorrow Bold Italics"/>
            </a:endParaRPr>
          </a:p>
          <a:p>
            <a:pPr marL="0" lvl="0" indent="0" algn="l">
              <a:lnSpc>
                <a:spcPts val="7257"/>
              </a:lnSpc>
              <a:spcBef>
                <a:spcPct val="0"/>
              </a:spcBef>
            </a:pPr>
            <a:endParaRPr lang="en-US" sz="3000" u="none" strike="noStrike">
              <a:solidFill>
                <a:srgbClr val="24508C"/>
              </a:solidFill>
              <a:latin typeface="Tomorrow Bold Italics"/>
            </a:endParaRPr>
          </a:p>
          <a:p>
            <a:pPr marL="0" lvl="0" indent="0" algn="l">
              <a:lnSpc>
                <a:spcPts val="7257"/>
              </a:lnSpc>
              <a:spcBef>
                <a:spcPct val="0"/>
              </a:spcBef>
            </a:pPr>
            <a:endParaRPr lang="en-US" sz="3000" u="none" strike="noStrike">
              <a:solidFill>
                <a:srgbClr val="24508C"/>
              </a:solidFill>
              <a:latin typeface="Tomorrow Bold Italics"/>
            </a:endParaRPr>
          </a:p>
        </p:txBody>
      </p:sp>
      <p:sp>
        <p:nvSpPr>
          <p:cNvPr id="15" name="TextBox 15"/>
          <p:cNvSpPr txBox="1"/>
          <p:nvPr/>
        </p:nvSpPr>
        <p:spPr>
          <a:xfrm>
            <a:off x="-3926000" y="3285571"/>
            <a:ext cx="14089479" cy="514318"/>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Ultra-Bold"/>
              </a:rPr>
              <a:t>MUNICIPAL  </a:t>
            </a:r>
          </a:p>
        </p:txBody>
      </p:sp>
      <p:sp>
        <p:nvSpPr>
          <p:cNvPr id="16" name="TextBox 16"/>
          <p:cNvSpPr txBox="1"/>
          <p:nvPr/>
        </p:nvSpPr>
        <p:spPr>
          <a:xfrm>
            <a:off x="7361629" y="3354186"/>
            <a:ext cx="14089479" cy="396138"/>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Ultra-Bold"/>
              </a:rPr>
              <a:t>DEPARTAMENTAL </a:t>
            </a:r>
          </a:p>
        </p:txBody>
      </p:sp>
      <p:sp>
        <p:nvSpPr>
          <p:cNvPr id="17" name="TextBox 17"/>
          <p:cNvSpPr txBox="1"/>
          <p:nvPr/>
        </p:nvSpPr>
        <p:spPr>
          <a:xfrm>
            <a:off x="561901" y="4297884"/>
            <a:ext cx="8115300" cy="1653132"/>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000000"/>
                </a:solidFill>
                <a:latin typeface="Montserrat"/>
              </a:rPr>
              <a:t>PROGRAMA EDUCATIVO ATENCIÓN INTEGRAL A ENFERMEDADES PREVALENTES EN LA INFANCIA(AIEPI) </a:t>
            </a:r>
          </a:p>
          <a:p>
            <a:pPr marL="518160" lvl="1" indent="-259080">
              <a:lnSpc>
                <a:spcPts val="3359"/>
              </a:lnSpc>
              <a:buFont typeface="Arial"/>
              <a:buChar char="•"/>
            </a:pPr>
            <a:r>
              <a:rPr lang="en-US" sz="2400">
                <a:solidFill>
                  <a:srgbClr val="000000"/>
                </a:solidFill>
                <a:latin typeface="Montserrat"/>
              </a:rPr>
              <a:t>REHABILITACIÓN BASADA EN COMUNIDAD</a:t>
            </a:r>
          </a:p>
        </p:txBody>
      </p:sp>
      <p:sp>
        <p:nvSpPr>
          <p:cNvPr id="18" name="TextBox 18"/>
          <p:cNvSpPr txBox="1"/>
          <p:nvPr/>
        </p:nvSpPr>
        <p:spPr>
          <a:xfrm>
            <a:off x="10544361" y="4072616"/>
            <a:ext cx="7311880" cy="1234134"/>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000000"/>
                </a:solidFill>
                <a:latin typeface="Montserrat"/>
              </a:rPr>
              <a:t>REHABILITACIÓN BASADA EN COMUNIDAD</a:t>
            </a:r>
          </a:p>
          <a:p>
            <a:pPr>
              <a:lnSpc>
                <a:spcPts val="3359"/>
              </a:lnSpc>
            </a:pPr>
            <a:r>
              <a:rPr lang="en-US" sz="2400">
                <a:solidFill>
                  <a:srgbClr val="000000"/>
                </a:solidFill>
                <a:latin typeface="Montserrat"/>
              </a:rPr>
              <a:t>PROCESO EDUCATIVO A CUIDADORES DE PERSONAS ADULTAS MAYORES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360148" y="-2923420"/>
            <a:ext cx="4903912" cy="490391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59</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13538685" y="6794708"/>
            <a:ext cx="11677025" cy="11677025"/>
          </a:xfrm>
          <a:custGeom>
            <a:avLst/>
            <a:gdLst/>
            <a:ahLst/>
            <a:cxnLst/>
            <a:rect l="l" t="t" r="r" b="b"/>
            <a:pathLst>
              <a:path w="11677025" h="11677025">
                <a:moveTo>
                  <a:pt x="0" y="0"/>
                </a:moveTo>
                <a:lnTo>
                  <a:pt x="11677025" y="0"/>
                </a:lnTo>
                <a:lnTo>
                  <a:pt x="11677025" y="11677025"/>
                </a:lnTo>
                <a:lnTo>
                  <a:pt x="0" y="11677025"/>
                </a:lnTo>
                <a:lnTo>
                  <a:pt x="0" y="0"/>
                </a:lnTo>
                <a:close/>
              </a:path>
            </a:pathLst>
          </a:custGeom>
          <a:blipFill>
            <a:blip r:embed="rId3">
              <a:alphaModFix amt="12000"/>
              <a:extLst>
                <a:ext uri="{96DAC541-7B7A-43D3-8B79-37D633B846F1}">
                  <asvg:svgBlip xmlns:asvg="http://schemas.microsoft.com/office/drawing/2016/SVG/main" r:embed="rId4"/>
                </a:ext>
              </a:extLst>
            </a:blip>
            <a:stretch>
              <a:fillRect/>
            </a:stretch>
          </a:blipFill>
        </p:spPr>
      </p:sp>
      <p:sp>
        <p:nvSpPr>
          <p:cNvPr id="13" name="Freeform 13"/>
          <p:cNvSpPr/>
          <p:nvPr/>
        </p:nvSpPr>
        <p:spPr>
          <a:xfrm>
            <a:off x="1590200" y="4550218"/>
            <a:ext cx="15107599" cy="3655317"/>
          </a:xfrm>
          <a:custGeom>
            <a:avLst/>
            <a:gdLst/>
            <a:ahLst/>
            <a:cxnLst/>
            <a:rect l="l" t="t" r="r" b="b"/>
            <a:pathLst>
              <a:path w="15107599" h="3655317">
                <a:moveTo>
                  <a:pt x="0" y="0"/>
                </a:moveTo>
                <a:lnTo>
                  <a:pt x="15107600" y="0"/>
                </a:lnTo>
                <a:lnTo>
                  <a:pt x="15107600" y="3655317"/>
                </a:lnTo>
                <a:lnTo>
                  <a:pt x="0" y="3655317"/>
                </a:lnTo>
                <a:lnTo>
                  <a:pt x="0" y="0"/>
                </a:lnTo>
                <a:close/>
              </a:path>
            </a:pathLst>
          </a:custGeom>
          <a:blipFill>
            <a:blip r:embed="rId5"/>
            <a:stretch>
              <a:fillRect/>
            </a:stretch>
          </a:blipFill>
        </p:spPr>
      </p:sp>
      <p:sp>
        <p:nvSpPr>
          <p:cNvPr id="14" name="TextBox 14"/>
          <p:cNvSpPr txBox="1"/>
          <p:nvPr/>
        </p:nvSpPr>
        <p:spPr>
          <a:xfrm>
            <a:off x="4335468" y="387455"/>
            <a:ext cx="9617065" cy="873028"/>
          </a:xfrm>
          <a:prstGeom prst="rect">
            <a:avLst/>
          </a:prstGeom>
        </p:spPr>
        <p:txBody>
          <a:bodyPr lIns="0" tIns="0" rIns="0" bIns="0" rtlCol="0" anchor="t">
            <a:spAutoFit/>
          </a:bodyPr>
          <a:lstStyle/>
          <a:p>
            <a:pPr>
              <a:lnSpc>
                <a:spcPts val="7000"/>
              </a:lnSpc>
            </a:pPr>
            <a:r>
              <a:rPr lang="en-US" sz="5000">
                <a:solidFill>
                  <a:srgbClr val="24508C"/>
                </a:solidFill>
                <a:latin typeface="Tomorrow Bold Italics"/>
              </a:rPr>
              <a:t>TALENTO HUMANO DEL ÁREA</a:t>
            </a:r>
          </a:p>
        </p:txBody>
      </p:sp>
      <p:sp>
        <p:nvSpPr>
          <p:cNvPr id="15" name="TextBox 15"/>
          <p:cNvSpPr txBox="1"/>
          <p:nvPr/>
        </p:nvSpPr>
        <p:spPr>
          <a:xfrm>
            <a:off x="160234" y="2519959"/>
            <a:ext cx="18127766" cy="1325410"/>
          </a:xfrm>
          <a:prstGeom prst="rect">
            <a:avLst/>
          </a:prstGeom>
        </p:spPr>
        <p:txBody>
          <a:bodyPr lIns="0" tIns="0" rIns="0" bIns="0" rtlCol="0" anchor="t">
            <a:spAutoFit/>
          </a:bodyPr>
          <a:lstStyle/>
          <a:p>
            <a:pPr>
              <a:lnSpc>
                <a:spcPts val="3576"/>
              </a:lnSpc>
              <a:spcBef>
                <a:spcPct val="0"/>
              </a:spcBef>
            </a:pPr>
            <a:r>
              <a:rPr lang="en-US" sz="2554">
                <a:solidFill>
                  <a:srgbClr val="000000"/>
                </a:solidFill>
                <a:latin typeface="Montserrat"/>
              </a:rPr>
              <a:t>ODONTOLOGÍA, ENFERMERÍA, FISIOTERAPIA, PSICOLOGÍA, MEDICINA, TRABAJO SOCIAL, PROFESIONAL DE DESARROLLO FAMILIAR, ESPECIALISTA EN SEGURIDAD Y SALUD EN EL TRABAJO, TÉCNICO EN SANEAMIENTO AMBIENTAL, AUXILIAR DE ENFERMERÍA, AUXILIAR DE SALUD ORAL</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360148" y="-2923420"/>
            <a:ext cx="4903912" cy="490391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60</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13538685" y="6794708"/>
            <a:ext cx="11677025" cy="11677025"/>
          </a:xfrm>
          <a:custGeom>
            <a:avLst/>
            <a:gdLst/>
            <a:ahLst/>
            <a:cxnLst/>
            <a:rect l="l" t="t" r="r" b="b"/>
            <a:pathLst>
              <a:path w="11677025" h="11677025">
                <a:moveTo>
                  <a:pt x="0" y="0"/>
                </a:moveTo>
                <a:lnTo>
                  <a:pt x="11677025" y="0"/>
                </a:lnTo>
                <a:lnTo>
                  <a:pt x="11677025" y="11677025"/>
                </a:lnTo>
                <a:lnTo>
                  <a:pt x="0" y="11677025"/>
                </a:lnTo>
                <a:lnTo>
                  <a:pt x="0" y="0"/>
                </a:lnTo>
                <a:close/>
              </a:path>
            </a:pathLst>
          </a:custGeom>
          <a:blipFill>
            <a:blip r:embed="rId3">
              <a:alphaModFix amt="12000"/>
              <a:extLst>
                <a:ext uri="{96DAC541-7B7A-43D3-8B79-37D633B846F1}">
                  <asvg:svgBlip xmlns:asvg="http://schemas.microsoft.com/office/drawing/2016/SVG/main" r:embed="rId4"/>
                </a:ext>
              </a:extLst>
            </a:blip>
            <a:stretch>
              <a:fillRect/>
            </a:stretch>
          </a:blipFill>
        </p:spPr>
      </p:sp>
      <p:sp>
        <p:nvSpPr>
          <p:cNvPr id="13" name="TextBox 13"/>
          <p:cNvSpPr txBox="1"/>
          <p:nvPr/>
        </p:nvSpPr>
        <p:spPr>
          <a:xfrm>
            <a:off x="1457954" y="722605"/>
            <a:ext cx="12365992" cy="873028"/>
          </a:xfrm>
          <a:prstGeom prst="rect">
            <a:avLst/>
          </a:prstGeom>
        </p:spPr>
        <p:txBody>
          <a:bodyPr lIns="0" tIns="0" rIns="0" bIns="0" rtlCol="0" anchor="t">
            <a:spAutoFit/>
          </a:bodyPr>
          <a:lstStyle/>
          <a:p>
            <a:pPr>
              <a:lnSpc>
                <a:spcPts val="7000"/>
              </a:lnSpc>
            </a:pPr>
            <a:r>
              <a:rPr lang="en-US" sz="5000">
                <a:solidFill>
                  <a:srgbClr val="24508C"/>
                </a:solidFill>
                <a:latin typeface="Tomorrow Bold"/>
              </a:rPr>
              <a:t>PRINCIPALES LOGROS</a:t>
            </a:r>
          </a:p>
        </p:txBody>
      </p:sp>
      <p:sp>
        <p:nvSpPr>
          <p:cNvPr id="14" name="TextBox 14"/>
          <p:cNvSpPr txBox="1"/>
          <p:nvPr/>
        </p:nvSpPr>
        <p:spPr>
          <a:xfrm>
            <a:off x="1028700" y="2269234"/>
            <a:ext cx="17259300" cy="1234134"/>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ontserrat"/>
              </a:rPr>
              <a:t>DESDE LA VIGENCIA 2020 HASTA LA VIGENCIA 2023 SE HA REALIZADO EJECUCIÓN DE LOS DIFERENTES CONTRATOS CON LA DIRECCIÓN TERRITORIAL DE SALUD DE CALDAS Y LA DIRECCIÓN LOCAL DE SALUD, TENIENDO EVALUACIÓN TÉCNICA Y FINANCIERA DE LOS CONTRATOS OPTIMA. </a:t>
            </a:r>
          </a:p>
        </p:txBody>
      </p:sp>
      <p:sp>
        <p:nvSpPr>
          <p:cNvPr id="15" name="TextBox 15"/>
          <p:cNvSpPr txBox="1"/>
          <p:nvPr/>
        </p:nvSpPr>
        <p:spPr>
          <a:xfrm>
            <a:off x="1457954" y="4270472"/>
            <a:ext cx="9617065" cy="873028"/>
          </a:xfrm>
          <a:prstGeom prst="rect">
            <a:avLst/>
          </a:prstGeom>
        </p:spPr>
        <p:txBody>
          <a:bodyPr lIns="0" tIns="0" rIns="0" bIns="0" rtlCol="0" anchor="t">
            <a:spAutoFit/>
          </a:bodyPr>
          <a:lstStyle/>
          <a:p>
            <a:pPr>
              <a:lnSpc>
                <a:spcPts val="7000"/>
              </a:lnSpc>
            </a:pPr>
            <a:r>
              <a:rPr lang="en-US" sz="5000">
                <a:solidFill>
                  <a:srgbClr val="24508C"/>
                </a:solidFill>
                <a:latin typeface="Tomorrow Bold Italics"/>
              </a:rPr>
              <a:t>EXPERIENCIA DE ÉXITO</a:t>
            </a:r>
          </a:p>
        </p:txBody>
      </p:sp>
      <p:sp>
        <p:nvSpPr>
          <p:cNvPr id="16" name="TextBox 16"/>
          <p:cNvSpPr txBox="1"/>
          <p:nvPr/>
        </p:nvSpPr>
        <p:spPr>
          <a:xfrm>
            <a:off x="1457954" y="5294586"/>
            <a:ext cx="15334719" cy="2962143"/>
          </a:xfrm>
          <a:prstGeom prst="rect">
            <a:avLst/>
          </a:prstGeom>
        </p:spPr>
        <p:txBody>
          <a:bodyPr lIns="0" tIns="0" rIns="0" bIns="0" rtlCol="0" anchor="t">
            <a:spAutoFit/>
          </a:bodyPr>
          <a:lstStyle/>
          <a:p>
            <a:pPr>
              <a:lnSpc>
                <a:spcPts val="2985"/>
              </a:lnSpc>
              <a:spcBef>
                <a:spcPct val="0"/>
              </a:spcBef>
            </a:pPr>
            <a:r>
              <a:rPr lang="en-US" sz="2132">
                <a:solidFill>
                  <a:srgbClr val="000000"/>
                </a:solidFill>
                <a:latin typeface="Montserrat"/>
              </a:rPr>
              <a:t>SE CONSIDERA UNA EXPERIENCIA DE ÉXITO LA PRESTACIÓN DE SERVICIOS DE LA ESE HOSPITAL SANTA TERESITA DURANTE LA VIGENCIA 2023 EN LA EJECUCIÓN DEL PLAN DE SALUD PÚBLICA DE INTERVENCIONES COLECTIVAS EN EL MUNICIPIO DE SALAMINA, ESTO POR MEDIO DEL CONTRATO 150.20.4.0339 CON LA DIRECCIÓN TERRITORIAL DE SALUD DE CALDAS, QUE PERMITIÓ INTERVENIR POSITIVAMENTE LOS DETERMINANTES SOCIALES DE LA SALUD EN ÁREA URBANA Y RURAL DESDE LAS DIFERENTES DIMENSIONES DEL PLAN DECENAL DE SALUD PÚBLICA ADEMÁS DESDE LA MULTIDISCIPLINARIEDAD OBTENIENDO UNA EVALUACIÓN FINANCIERA Y TÉCNICA OPTIMA POR LA ENTIDAD CONTRATANTE, DANDO CUENTA DE LA CAPACIDAD INSTITUCIONAL EN LA EJECUCIÓN DE PROGRAMAS DE SALUD PÚBLICA.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360148" y="-2923420"/>
            <a:ext cx="4903912" cy="490391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61</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13875818" y="7480528"/>
            <a:ext cx="11677025" cy="11677025"/>
          </a:xfrm>
          <a:custGeom>
            <a:avLst/>
            <a:gdLst/>
            <a:ahLst/>
            <a:cxnLst/>
            <a:rect l="l" t="t" r="r" b="b"/>
            <a:pathLst>
              <a:path w="11677025" h="11677025">
                <a:moveTo>
                  <a:pt x="0" y="0"/>
                </a:moveTo>
                <a:lnTo>
                  <a:pt x="11677025" y="0"/>
                </a:lnTo>
                <a:lnTo>
                  <a:pt x="11677025" y="11677025"/>
                </a:lnTo>
                <a:lnTo>
                  <a:pt x="0" y="11677025"/>
                </a:lnTo>
                <a:lnTo>
                  <a:pt x="0" y="0"/>
                </a:lnTo>
                <a:close/>
              </a:path>
            </a:pathLst>
          </a:custGeom>
          <a:blipFill>
            <a:blip r:embed="rId3">
              <a:alphaModFix amt="12000"/>
              <a:extLst>
                <a:ext uri="{96DAC541-7B7A-43D3-8B79-37D633B846F1}">
                  <asvg:svgBlip xmlns:asvg="http://schemas.microsoft.com/office/drawing/2016/SVG/main" r:embed="rId4"/>
                </a:ext>
              </a:extLst>
            </a:blip>
            <a:stretch>
              <a:fillRect/>
            </a:stretch>
          </a:blipFill>
        </p:spPr>
      </p:sp>
      <p:sp>
        <p:nvSpPr>
          <p:cNvPr id="13" name="Freeform 13"/>
          <p:cNvSpPr/>
          <p:nvPr/>
        </p:nvSpPr>
        <p:spPr>
          <a:xfrm>
            <a:off x="9418819" y="2485023"/>
            <a:ext cx="8188835" cy="4995506"/>
          </a:xfrm>
          <a:custGeom>
            <a:avLst/>
            <a:gdLst/>
            <a:ahLst/>
            <a:cxnLst/>
            <a:rect l="l" t="t" r="r" b="b"/>
            <a:pathLst>
              <a:path w="8188835" h="4995506">
                <a:moveTo>
                  <a:pt x="0" y="0"/>
                </a:moveTo>
                <a:lnTo>
                  <a:pt x="8188835" y="0"/>
                </a:lnTo>
                <a:lnTo>
                  <a:pt x="8188835" y="4995505"/>
                </a:lnTo>
                <a:lnTo>
                  <a:pt x="0" y="4995505"/>
                </a:lnTo>
                <a:lnTo>
                  <a:pt x="0" y="0"/>
                </a:lnTo>
                <a:close/>
              </a:path>
            </a:pathLst>
          </a:custGeom>
          <a:blipFill>
            <a:blip r:embed="rId5"/>
            <a:stretch>
              <a:fillRect/>
            </a:stretch>
          </a:blipFill>
        </p:spPr>
      </p:sp>
      <p:sp>
        <p:nvSpPr>
          <p:cNvPr id="14" name="TextBox 14"/>
          <p:cNvSpPr txBox="1"/>
          <p:nvPr/>
        </p:nvSpPr>
        <p:spPr>
          <a:xfrm>
            <a:off x="2210024" y="548577"/>
            <a:ext cx="12365992" cy="873028"/>
          </a:xfrm>
          <a:prstGeom prst="rect">
            <a:avLst/>
          </a:prstGeom>
        </p:spPr>
        <p:txBody>
          <a:bodyPr lIns="0" tIns="0" rIns="0" bIns="0" rtlCol="0" anchor="t">
            <a:spAutoFit/>
          </a:bodyPr>
          <a:lstStyle/>
          <a:p>
            <a:pPr>
              <a:lnSpc>
                <a:spcPts val="7000"/>
              </a:lnSpc>
            </a:pPr>
            <a:r>
              <a:rPr lang="en-US" sz="5000">
                <a:solidFill>
                  <a:srgbClr val="24508C"/>
                </a:solidFill>
                <a:latin typeface="Tomorrow Bold Italics"/>
              </a:rPr>
              <a:t>CONSULTA EXTERNA DE PSICOLOGÍA</a:t>
            </a:r>
          </a:p>
        </p:txBody>
      </p:sp>
      <p:sp>
        <p:nvSpPr>
          <p:cNvPr id="15" name="TextBox 15"/>
          <p:cNvSpPr txBox="1"/>
          <p:nvPr/>
        </p:nvSpPr>
        <p:spPr>
          <a:xfrm>
            <a:off x="552804" y="2235564"/>
            <a:ext cx="8866014" cy="5466505"/>
          </a:xfrm>
          <a:prstGeom prst="rect">
            <a:avLst/>
          </a:prstGeom>
        </p:spPr>
        <p:txBody>
          <a:bodyPr lIns="0" tIns="0" rIns="0" bIns="0" rtlCol="0" anchor="t">
            <a:spAutoFit/>
          </a:bodyPr>
          <a:lstStyle/>
          <a:p>
            <a:pPr>
              <a:lnSpc>
                <a:spcPts val="3639"/>
              </a:lnSpc>
              <a:spcBef>
                <a:spcPct val="0"/>
              </a:spcBef>
            </a:pPr>
            <a:r>
              <a:rPr lang="en-US" sz="2599">
                <a:solidFill>
                  <a:srgbClr val="000000"/>
                </a:solidFill>
                <a:latin typeface="Montserrat"/>
              </a:rPr>
              <a:t>EL SERVICIO DE PSICOLOGÍA EN LA ESE HOSPITAL SANTA TERESITA DE PÁCORA SE HABILITO EN EL AÑO 2020, DIRECCIONADO A LA IDENTIFICACIÓN, REFERENCIA Y TRATAMIENTO DE PACIENTES CON EVENTOS, PROBLEMAS O TRASTORNOS QUE INCIDEN EN LA SALUD MENTAL, CONTANDO CON LAS HERRAMIENTAS NECESARIAS PARA BRINDAR UNA ATENCIÓN INTEGRAL EN LA SALUD MENTAL. CON UNA CONCEPCIÓN ONTOLÓGICA DEL PACIENTE COMO UN INDIVIDUO EN SU TOTALIDAD BIOLÓGICA, MENTAL, SOCIAL, CULTURAL Y ESPIRITUAL.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360148" y="-2923420"/>
            <a:ext cx="4903912" cy="490391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62</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13875818" y="7480528"/>
            <a:ext cx="11677025" cy="11677025"/>
          </a:xfrm>
          <a:custGeom>
            <a:avLst/>
            <a:gdLst/>
            <a:ahLst/>
            <a:cxnLst/>
            <a:rect l="l" t="t" r="r" b="b"/>
            <a:pathLst>
              <a:path w="11677025" h="11677025">
                <a:moveTo>
                  <a:pt x="0" y="0"/>
                </a:moveTo>
                <a:lnTo>
                  <a:pt x="11677025" y="0"/>
                </a:lnTo>
                <a:lnTo>
                  <a:pt x="11677025" y="11677025"/>
                </a:lnTo>
                <a:lnTo>
                  <a:pt x="0" y="11677025"/>
                </a:lnTo>
                <a:lnTo>
                  <a:pt x="0" y="0"/>
                </a:lnTo>
                <a:close/>
              </a:path>
            </a:pathLst>
          </a:custGeom>
          <a:blipFill>
            <a:blip r:embed="rId3">
              <a:alphaModFix amt="12000"/>
              <a:extLst>
                <a:ext uri="{96DAC541-7B7A-43D3-8B79-37D633B846F1}">
                  <asvg:svgBlip xmlns:asvg="http://schemas.microsoft.com/office/drawing/2016/SVG/main" r:embed="rId4"/>
                </a:ext>
              </a:extLst>
            </a:blip>
            <a:stretch>
              <a:fillRect/>
            </a:stretch>
          </a:blipFill>
        </p:spPr>
      </p:sp>
      <p:sp>
        <p:nvSpPr>
          <p:cNvPr id="13" name="TextBox 13"/>
          <p:cNvSpPr txBox="1"/>
          <p:nvPr/>
        </p:nvSpPr>
        <p:spPr>
          <a:xfrm>
            <a:off x="1457954" y="1050946"/>
            <a:ext cx="10621578" cy="7742382"/>
          </a:xfrm>
          <a:prstGeom prst="rect">
            <a:avLst/>
          </a:prstGeom>
        </p:spPr>
        <p:txBody>
          <a:bodyPr lIns="0" tIns="0" rIns="0" bIns="0" rtlCol="0" anchor="t">
            <a:spAutoFit/>
          </a:bodyPr>
          <a:lstStyle/>
          <a:p>
            <a:pPr marL="502238" lvl="1" indent="-251119">
              <a:lnSpc>
                <a:spcPts val="3256"/>
              </a:lnSpc>
              <a:buFont typeface="Arial"/>
              <a:buChar char="•"/>
            </a:pPr>
            <a:r>
              <a:rPr lang="en-US" sz="2326">
                <a:solidFill>
                  <a:srgbClr val="000000"/>
                </a:solidFill>
                <a:latin typeface="Montserrat"/>
              </a:rPr>
              <a:t>ENTRE LOS PRINCIPALES LOGROS HA SIDO EL CONSOLIDAR UN SERVICIO EN EL MUNICIPIO QUE HA AUMENTADO LA DEMANDA DEL SERVICIO DESDE SU HABILITACIÓN HASTA LA ACTUALIDAD, SE HA GENERADO MAYOR CERCANÍA DESDE LAS DIFERENTES ENTIDADES Y DE LA COMUNIDAD EN GENERAL CON EL SERVICIO.  </a:t>
            </a:r>
          </a:p>
          <a:p>
            <a:pPr marL="502238" lvl="1" indent="-251119">
              <a:lnSpc>
                <a:spcPts val="3256"/>
              </a:lnSpc>
              <a:buFont typeface="Arial"/>
              <a:buChar char="•"/>
            </a:pPr>
            <a:r>
              <a:rPr lang="en-US" sz="2326">
                <a:solidFill>
                  <a:srgbClr val="000000"/>
                </a:solidFill>
                <a:latin typeface="Montserrat"/>
              </a:rPr>
              <a:t>SE TIENE PERSONAL IDÓNEO PARA LA REALIZACIÓN DE LAS INTERVENCIONES. </a:t>
            </a:r>
          </a:p>
          <a:p>
            <a:pPr marL="502238" lvl="1" indent="-251119">
              <a:lnSpc>
                <a:spcPts val="3256"/>
              </a:lnSpc>
              <a:buFont typeface="Arial"/>
              <a:buChar char="•"/>
            </a:pPr>
            <a:r>
              <a:rPr lang="en-US" sz="2326">
                <a:solidFill>
                  <a:srgbClr val="000000"/>
                </a:solidFill>
                <a:latin typeface="Montserrat"/>
              </a:rPr>
              <a:t>SE CUENTA CON UN PROGRAMA INTERNO DE EDUCACIÓN CONTINUADA</a:t>
            </a:r>
          </a:p>
          <a:p>
            <a:pPr marL="502238" lvl="1" indent="-251119">
              <a:lnSpc>
                <a:spcPts val="3256"/>
              </a:lnSpc>
              <a:buFont typeface="Arial"/>
              <a:buChar char="•"/>
            </a:pPr>
            <a:r>
              <a:rPr lang="en-US" sz="2326">
                <a:solidFill>
                  <a:srgbClr val="000000"/>
                </a:solidFill>
                <a:latin typeface="Montserrat"/>
              </a:rPr>
              <a:t>SE HAN FORTALECIDO CAPACIDADES CON CONSTANTES FORMACIONES EN EL TALENTO HUMANO COMO DIPLOMADO EN MHGAP 2.0</a:t>
            </a:r>
          </a:p>
          <a:p>
            <a:pPr marL="502238" lvl="1" indent="-251119">
              <a:lnSpc>
                <a:spcPts val="3256"/>
              </a:lnSpc>
              <a:buFont typeface="Arial"/>
              <a:buChar char="•"/>
            </a:pPr>
            <a:r>
              <a:rPr lang="en-US" sz="2326">
                <a:solidFill>
                  <a:srgbClr val="000000"/>
                </a:solidFill>
                <a:latin typeface="Montserrat"/>
              </a:rPr>
              <a:t>SE HA ARTICULADO EL SERVICIO DE PSICOLOGÍA CON PROGRAMAS TRASVERSALES DE LA ESE HOSPITAL SANTA TERESITA COMO “HOSPITALES AMIGOS DE LA SALUD MENTAL” Y LA POLÍTICA DE HUMANIZACIÓN DE LA SALUD”</a:t>
            </a:r>
          </a:p>
          <a:p>
            <a:pPr marL="502238" lvl="1" indent="-251119">
              <a:lnSpc>
                <a:spcPts val="3256"/>
              </a:lnSpc>
              <a:buFont typeface="Arial"/>
              <a:buChar char="•"/>
            </a:pPr>
            <a:r>
              <a:rPr lang="en-US" sz="2326">
                <a:solidFill>
                  <a:srgbClr val="000000"/>
                </a:solidFill>
                <a:latin typeface="Montserrat"/>
              </a:rPr>
              <a:t>SE HA EVIDENCIADO UN AUMENTO EN LA DEMANDA DEL SERVICIO DESDE EL MOMENTO EN EL QUE TIENE APERTURA HASTA LA ACTUALIDAD.</a:t>
            </a:r>
          </a:p>
        </p:txBody>
      </p:sp>
      <p:sp>
        <p:nvSpPr>
          <p:cNvPr id="14" name="Freeform 14"/>
          <p:cNvSpPr/>
          <p:nvPr/>
        </p:nvSpPr>
        <p:spPr>
          <a:xfrm>
            <a:off x="13514720" y="3337272"/>
            <a:ext cx="4297384" cy="3217353"/>
          </a:xfrm>
          <a:custGeom>
            <a:avLst/>
            <a:gdLst/>
            <a:ahLst/>
            <a:cxnLst/>
            <a:rect l="l" t="t" r="r" b="b"/>
            <a:pathLst>
              <a:path w="4297384" h="3217353">
                <a:moveTo>
                  <a:pt x="0" y="0"/>
                </a:moveTo>
                <a:lnTo>
                  <a:pt x="4297384" y="0"/>
                </a:lnTo>
                <a:lnTo>
                  <a:pt x="4297384" y="3217354"/>
                </a:lnTo>
                <a:lnTo>
                  <a:pt x="0" y="3217354"/>
                </a:lnTo>
                <a:lnTo>
                  <a:pt x="0" y="0"/>
                </a:lnTo>
                <a:close/>
              </a:path>
            </a:pathLst>
          </a:custGeom>
          <a:blipFill>
            <a:blip r:embed="rId5"/>
            <a:stretch>
              <a:fillRect/>
            </a:stretch>
          </a:blipFill>
        </p:spPr>
      </p:sp>
      <p:sp>
        <p:nvSpPr>
          <p:cNvPr id="15" name="TextBox 15"/>
          <p:cNvSpPr txBox="1"/>
          <p:nvPr/>
        </p:nvSpPr>
        <p:spPr>
          <a:xfrm>
            <a:off x="2210024" y="155672"/>
            <a:ext cx="12365992" cy="873028"/>
          </a:xfrm>
          <a:prstGeom prst="rect">
            <a:avLst/>
          </a:prstGeom>
        </p:spPr>
        <p:txBody>
          <a:bodyPr lIns="0" tIns="0" rIns="0" bIns="0" rtlCol="0" anchor="t">
            <a:spAutoFit/>
          </a:bodyPr>
          <a:lstStyle/>
          <a:p>
            <a:pPr>
              <a:lnSpc>
                <a:spcPts val="7000"/>
              </a:lnSpc>
            </a:pPr>
            <a:r>
              <a:rPr lang="en-US" sz="5000">
                <a:solidFill>
                  <a:srgbClr val="24508C"/>
                </a:solidFill>
                <a:latin typeface="Tomorrow Bold Italics"/>
              </a:rPr>
              <a:t>PRINCIPALES LOGROS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360148" y="-2923420"/>
            <a:ext cx="4903912" cy="490391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63</a:t>
              </a:r>
            </a:p>
          </p:txBody>
        </p:sp>
      </p:grpSp>
      <p:grpSp>
        <p:nvGrpSpPr>
          <p:cNvPr id="8" name="Group 8"/>
          <p:cNvGrpSpPr/>
          <p:nvPr/>
        </p:nvGrpSpPr>
        <p:grpSpPr>
          <a:xfrm>
            <a:off x="-5911996" y="8535234"/>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0" y="9258300"/>
            <a:ext cx="1863773" cy="985996"/>
          </a:xfrm>
          <a:custGeom>
            <a:avLst/>
            <a:gdLst/>
            <a:ahLst/>
            <a:cxnLst/>
            <a:rect l="l" t="t" r="r" b="b"/>
            <a:pathLst>
              <a:path w="1863773" h="985996">
                <a:moveTo>
                  <a:pt x="0" y="0"/>
                </a:moveTo>
                <a:lnTo>
                  <a:pt x="1863773" y="0"/>
                </a:lnTo>
                <a:lnTo>
                  <a:pt x="1863773" y="985996"/>
                </a:lnTo>
                <a:lnTo>
                  <a:pt x="0" y="985996"/>
                </a:lnTo>
                <a:lnTo>
                  <a:pt x="0" y="0"/>
                </a:lnTo>
                <a:close/>
              </a:path>
            </a:pathLst>
          </a:custGeom>
          <a:blipFill>
            <a:blip r:embed="rId2"/>
            <a:stretch>
              <a:fillRect/>
            </a:stretch>
          </a:blipFill>
        </p:spPr>
      </p:sp>
      <p:sp>
        <p:nvSpPr>
          <p:cNvPr id="12" name="Freeform 12"/>
          <p:cNvSpPr/>
          <p:nvPr/>
        </p:nvSpPr>
        <p:spPr>
          <a:xfrm>
            <a:off x="14425548" y="8535234"/>
            <a:ext cx="11677025" cy="11677025"/>
          </a:xfrm>
          <a:custGeom>
            <a:avLst/>
            <a:gdLst/>
            <a:ahLst/>
            <a:cxnLst/>
            <a:rect l="l" t="t" r="r" b="b"/>
            <a:pathLst>
              <a:path w="11677025" h="11677025">
                <a:moveTo>
                  <a:pt x="0" y="0"/>
                </a:moveTo>
                <a:lnTo>
                  <a:pt x="11677025" y="0"/>
                </a:lnTo>
                <a:lnTo>
                  <a:pt x="11677025" y="11677024"/>
                </a:lnTo>
                <a:lnTo>
                  <a:pt x="0" y="11677024"/>
                </a:lnTo>
                <a:lnTo>
                  <a:pt x="0" y="0"/>
                </a:lnTo>
                <a:close/>
              </a:path>
            </a:pathLst>
          </a:custGeom>
          <a:blipFill>
            <a:blip r:embed="rId3">
              <a:alphaModFix amt="12000"/>
              <a:extLst>
                <a:ext uri="{96DAC541-7B7A-43D3-8B79-37D633B846F1}">
                  <asvg:svgBlip xmlns:asvg="http://schemas.microsoft.com/office/drawing/2016/SVG/main" r:embed="rId4"/>
                </a:ext>
              </a:extLst>
            </a:blip>
            <a:stretch>
              <a:fillRect/>
            </a:stretch>
          </a:blipFill>
        </p:spPr>
      </p:sp>
      <p:sp>
        <p:nvSpPr>
          <p:cNvPr id="13" name="Freeform 13"/>
          <p:cNvSpPr/>
          <p:nvPr/>
        </p:nvSpPr>
        <p:spPr>
          <a:xfrm>
            <a:off x="1651072" y="2431343"/>
            <a:ext cx="15608228" cy="6464197"/>
          </a:xfrm>
          <a:custGeom>
            <a:avLst/>
            <a:gdLst/>
            <a:ahLst/>
            <a:cxnLst/>
            <a:rect l="l" t="t" r="r" b="b"/>
            <a:pathLst>
              <a:path w="15608228" h="6464197">
                <a:moveTo>
                  <a:pt x="0" y="0"/>
                </a:moveTo>
                <a:lnTo>
                  <a:pt x="15608228" y="0"/>
                </a:lnTo>
                <a:lnTo>
                  <a:pt x="15608228" y="6464197"/>
                </a:lnTo>
                <a:lnTo>
                  <a:pt x="0" y="6464197"/>
                </a:lnTo>
                <a:lnTo>
                  <a:pt x="0" y="0"/>
                </a:lnTo>
                <a:close/>
              </a:path>
            </a:pathLst>
          </a:custGeom>
          <a:blipFill>
            <a:blip r:embed="rId5"/>
            <a:stretch>
              <a:fillRect/>
            </a:stretch>
          </a:blipFill>
        </p:spPr>
      </p:sp>
      <p:sp>
        <p:nvSpPr>
          <p:cNvPr id="14" name="TextBox 14"/>
          <p:cNvSpPr txBox="1"/>
          <p:nvPr/>
        </p:nvSpPr>
        <p:spPr>
          <a:xfrm>
            <a:off x="1028700" y="155672"/>
            <a:ext cx="14331448" cy="1758757"/>
          </a:xfrm>
          <a:prstGeom prst="rect">
            <a:avLst/>
          </a:prstGeom>
        </p:spPr>
        <p:txBody>
          <a:bodyPr lIns="0" tIns="0" rIns="0" bIns="0" rtlCol="0" anchor="t">
            <a:spAutoFit/>
          </a:bodyPr>
          <a:lstStyle/>
          <a:p>
            <a:pPr>
              <a:lnSpc>
                <a:spcPts val="7000"/>
              </a:lnSpc>
            </a:pPr>
            <a:r>
              <a:rPr lang="en-US" sz="5000">
                <a:solidFill>
                  <a:srgbClr val="24508C"/>
                </a:solidFill>
                <a:latin typeface="Tomorrow Bold Italics"/>
              </a:rPr>
              <a:t>COMPORTAMIENTO SERVICIO CONSULTA EXTERNA DE PSICOLOGÍA</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360148" y="-2923420"/>
            <a:ext cx="4903912" cy="490391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64</a:t>
              </a:r>
            </a:p>
          </p:txBody>
        </p:sp>
      </p:grpSp>
      <p:grpSp>
        <p:nvGrpSpPr>
          <p:cNvPr id="8" name="Group 8"/>
          <p:cNvGrpSpPr/>
          <p:nvPr/>
        </p:nvGrpSpPr>
        <p:grpSpPr>
          <a:xfrm>
            <a:off x="-5911996" y="8535234"/>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0" y="9258300"/>
            <a:ext cx="1863773" cy="985996"/>
          </a:xfrm>
          <a:custGeom>
            <a:avLst/>
            <a:gdLst/>
            <a:ahLst/>
            <a:cxnLst/>
            <a:rect l="l" t="t" r="r" b="b"/>
            <a:pathLst>
              <a:path w="1863773" h="985996">
                <a:moveTo>
                  <a:pt x="0" y="0"/>
                </a:moveTo>
                <a:lnTo>
                  <a:pt x="1863773" y="0"/>
                </a:lnTo>
                <a:lnTo>
                  <a:pt x="1863773" y="985996"/>
                </a:lnTo>
                <a:lnTo>
                  <a:pt x="0" y="985996"/>
                </a:lnTo>
                <a:lnTo>
                  <a:pt x="0" y="0"/>
                </a:lnTo>
                <a:close/>
              </a:path>
            </a:pathLst>
          </a:custGeom>
          <a:blipFill>
            <a:blip r:embed="rId2"/>
            <a:stretch>
              <a:fillRect/>
            </a:stretch>
          </a:blipFill>
        </p:spPr>
      </p:sp>
      <p:sp>
        <p:nvSpPr>
          <p:cNvPr id="12" name="Freeform 12"/>
          <p:cNvSpPr/>
          <p:nvPr/>
        </p:nvSpPr>
        <p:spPr>
          <a:xfrm>
            <a:off x="14425548" y="8535234"/>
            <a:ext cx="11677025" cy="11677025"/>
          </a:xfrm>
          <a:custGeom>
            <a:avLst/>
            <a:gdLst/>
            <a:ahLst/>
            <a:cxnLst/>
            <a:rect l="l" t="t" r="r" b="b"/>
            <a:pathLst>
              <a:path w="11677025" h="11677025">
                <a:moveTo>
                  <a:pt x="0" y="0"/>
                </a:moveTo>
                <a:lnTo>
                  <a:pt x="11677025" y="0"/>
                </a:lnTo>
                <a:lnTo>
                  <a:pt x="11677025" y="11677024"/>
                </a:lnTo>
                <a:lnTo>
                  <a:pt x="0" y="11677024"/>
                </a:lnTo>
                <a:lnTo>
                  <a:pt x="0" y="0"/>
                </a:lnTo>
                <a:close/>
              </a:path>
            </a:pathLst>
          </a:custGeom>
          <a:blipFill>
            <a:blip r:embed="rId3">
              <a:alphaModFix amt="12000"/>
              <a:extLst>
                <a:ext uri="{96DAC541-7B7A-43D3-8B79-37D633B846F1}">
                  <asvg:svgBlip xmlns:asvg="http://schemas.microsoft.com/office/drawing/2016/SVG/main" r:embed="rId4"/>
                </a:ext>
              </a:extLst>
            </a:blip>
            <a:stretch>
              <a:fillRect/>
            </a:stretch>
          </a:blipFill>
        </p:spPr>
      </p:sp>
      <p:sp>
        <p:nvSpPr>
          <p:cNvPr id="13" name="Freeform 13"/>
          <p:cNvSpPr/>
          <p:nvPr/>
        </p:nvSpPr>
        <p:spPr>
          <a:xfrm>
            <a:off x="13030236" y="5366891"/>
            <a:ext cx="5249523" cy="4877405"/>
          </a:xfrm>
          <a:custGeom>
            <a:avLst/>
            <a:gdLst/>
            <a:ahLst/>
            <a:cxnLst/>
            <a:rect l="l" t="t" r="r" b="b"/>
            <a:pathLst>
              <a:path w="5249523" h="4877405">
                <a:moveTo>
                  <a:pt x="0" y="0"/>
                </a:moveTo>
                <a:lnTo>
                  <a:pt x="5249523" y="0"/>
                </a:lnTo>
                <a:lnTo>
                  <a:pt x="5249523" y="4877405"/>
                </a:lnTo>
                <a:lnTo>
                  <a:pt x="0" y="4877405"/>
                </a:lnTo>
                <a:lnTo>
                  <a:pt x="0" y="0"/>
                </a:lnTo>
                <a:close/>
              </a:path>
            </a:pathLst>
          </a:custGeom>
          <a:blipFill>
            <a:blip r:embed="rId5"/>
            <a:stretch>
              <a:fillRect/>
            </a:stretch>
          </a:blipFill>
        </p:spPr>
      </p:sp>
      <p:sp>
        <p:nvSpPr>
          <p:cNvPr id="14" name="TextBox 14"/>
          <p:cNvSpPr txBox="1"/>
          <p:nvPr/>
        </p:nvSpPr>
        <p:spPr>
          <a:xfrm>
            <a:off x="1028700" y="155672"/>
            <a:ext cx="14331448" cy="873028"/>
          </a:xfrm>
          <a:prstGeom prst="rect">
            <a:avLst/>
          </a:prstGeom>
        </p:spPr>
        <p:txBody>
          <a:bodyPr lIns="0" tIns="0" rIns="0" bIns="0" rtlCol="0" anchor="t">
            <a:spAutoFit/>
          </a:bodyPr>
          <a:lstStyle/>
          <a:p>
            <a:pPr algn="ctr">
              <a:lnSpc>
                <a:spcPts val="7000"/>
              </a:lnSpc>
            </a:pPr>
            <a:r>
              <a:rPr lang="en-US" sz="5000">
                <a:solidFill>
                  <a:srgbClr val="24508C"/>
                </a:solidFill>
                <a:latin typeface="Tomorrow Bold Italics"/>
              </a:rPr>
              <a:t>EXPERIENCIA DE ÉXITO</a:t>
            </a:r>
          </a:p>
        </p:txBody>
      </p:sp>
      <p:sp>
        <p:nvSpPr>
          <p:cNvPr id="15" name="TextBox 15"/>
          <p:cNvSpPr txBox="1"/>
          <p:nvPr/>
        </p:nvSpPr>
        <p:spPr>
          <a:xfrm>
            <a:off x="552804" y="2642846"/>
            <a:ext cx="17735196" cy="2724045"/>
          </a:xfrm>
          <a:prstGeom prst="rect">
            <a:avLst/>
          </a:prstGeom>
        </p:spPr>
        <p:txBody>
          <a:bodyPr lIns="0" tIns="0" rIns="0" bIns="0" rtlCol="0" anchor="t">
            <a:spAutoFit/>
          </a:bodyPr>
          <a:lstStyle/>
          <a:p>
            <a:pPr>
              <a:lnSpc>
                <a:spcPts val="3639"/>
              </a:lnSpc>
              <a:spcBef>
                <a:spcPct val="0"/>
              </a:spcBef>
            </a:pPr>
            <a:r>
              <a:rPr lang="en-US" sz="2599">
                <a:solidFill>
                  <a:srgbClr val="000000"/>
                </a:solidFill>
                <a:latin typeface="Montserrat"/>
              </a:rPr>
              <a:t>SE HA GENERADO UNA MAYOR CERCANÍA CON LA COMUNIDAD LLEVANDO LOS SERVICIOS DEL ÁREA DE PSICOLOGÍA A LA ZONA RURAL EN JORNADAS EN LOS CORREGIMIENTOS DE SAN BARTOLOMÉ Y CASTILLA, LO QUE DISMINUYE LOS COSTOS EN EL DESPLAZAMIENTO DE LOS PACIENTES Y FORTALECE LA ATENCIÓN PRIMARIA EN SALUD, TAMBIÉN LA PARTICIPACIÓN EN “TU SALUD EN CASA”, “HOSPITALES AMIGOS DE LA SALUD MENTAL” Y “ESPACIOS LIBRES DE DISCRIMINACIÓN” LÍNEAS DE LA POLÍTICA DE HUMANIZACIÓN DE LA ESE HOSPITAL SANTA TERESITA.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sp>
        <p:nvSpPr>
          <p:cNvPr id="2" name="Freeform 2"/>
          <p:cNvSpPr/>
          <p:nvPr/>
        </p:nvSpPr>
        <p:spPr>
          <a:xfrm>
            <a:off x="9144000" y="2733252"/>
            <a:ext cx="11677025" cy="11677025"/>
          </a:xfrm>
          <a:custGeom>
            <a:avLst/>
            <a:gdLst/>
            <a:ahLst/>
            <a:cxnLst/>
            <a:rect l="l" t="t" r="r" b="b"/>
            <a:pathLst>
              <a:path w="11677025" h="11677025">
                <a:moveTo>
                  <a:pt x="0" y="0"/>
                </a:moveTo>
                <a:lnTo>
                  <a:pt x="11677025" y="0"/>
                </a:lnTo>
                <a:lnTo>
                  <a:pt x="11677025" y="11677024"/>
                </a:lnTo>
                <a:lnTo>
                  <a:pt x="0" y="11677024"/>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464340" y="-2771020"/>
            <a:ext cx="3952120" cy="395212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6209399" y="0"/>
            <a:ext cx="1525457" cy="152545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65</a:t>
              </a:r>
            </a:p>
          </p:txBody>
        </p:sp>
      </p:grpSp>
      <p:sp>
        <p:nvSpPr>
          <p:cNvPr id="9" name="TextBox 9"/>
          <p:cNvSpPr txBox="1"/>
          <p:nvPr/>
        </p:nvSpPr>
        <p:spPr>
          <a:xfrm>
            <a:off x="793205" y="3198118"/>
            <a:ext cx="18010261" cy="1238234"/>
          </a:xfrm>
          <a:prstGeom prst="rect">
            <a:avLst/>
          </a:prstGeom>
        </p:spPr>
        <p:txBody>
          <a:bodyPr lIns="0" tIns="0" rIns="0" bIns="0" rtlCol="0" anchor="t">
            <a:spAutoFit/>
          </a:bodyPr>
          <a:lstStyle/>
          <a:p>
            <a:pPr>
              <a:lnSpc>
                <a:spcPts val="9600"/>
              </a:lnSpc>
            </a:pPr>
            <a:r>
              <a:rPr lang="en-US" sz="8000">
                <a:solidFill>
                  <a:srgbClr val="24508C"/>
                </a:solidFill>
                <a:latin typeface="Tomorrow Bold"/>
              </a:rPr>
              <a:t>ODONTOLOGÍA</a:t>
            </a:r>
          </a:p>
        </p:txBody>
      </p:sp>
      <p:grpSp>
        <p:nvGrpSpPr>
          <p:cNvPr id="10" name="Group 10"/>
          <p:cNvGrpSpPr/>
          <p:nvPr/>
        </p:nvGrpSpPr>
        <p:grpSpPr>
          <a:xfrm>
            <a:off x="-5289598" y="7594596"/>
            <a:ext cx="9567614" cy="956761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4"/>
            <a:stretch>
              <a:fillRect/>
            </a:stretch>
          </a:blipFill>
        </p:spPr>
      </p:sp>
      <p:grpSp>
        <p:nvGrpSpPr>
          <p:cNvPr id="14" name="Group 14"/>
          <p:cNvGrpSpPr/>
          <p:nvPr/>
        </p:nvGrpSpPr>
        <p:grpSpPr>
          <a:xfrm>
            <a:off x="-5289598" y="7594596"/>
            <a:ext cx="9567614" cy="956761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7" name="Freeform 17"/>
          <p:cNvSpPr/>
          <p:nvPr/>
        </p:nvSpPr>
        <p:spPr>
          <a:xfrm>
            <a:off x="36873" y="8709021"/>
            <a:ext cx="2595440" cy="1373072"/>
          </a:xfrm>
          <a:custGeom>
            <a:avLst/>
            <a:gdLst/>
            <a:ahLst/>
            <a:cxnLst/>
            <a:rect l="l" t="t" r="r" b="b"/>
            <a:pathLst>
              <a:path w="2595440" h="1373072">
                <a:moveTo>
                  <a:pt x="0" y="0"/>
                </a:moveTo>
                <a:lnTo>
                  <a:pt x="2595441" y="0"/>
                </a:lnTo>
                <a:lnTo>
                  <a:pt x="2595441" y="1373072"/>
                </a:lnTo>
                <a:lnTo>
                  <a:pt x="0" y="1373072"/>
                </a:lnTo>
                <a:lnTo>
                  <a:pt x="0" y="0"/>
                </a:lnTo>
                <a:close/>
              </a:path>
            </a:pathLst>
          </a:custGeom>
          <a:blipFill>
            <a:blip r:embed="rId4"/>
            <a:stretch>
              <a:fillRect/>
            </a:stretch>
          </a:blipFill>
        </p:spPr>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311940" y="-29234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6464340" y="-2771020"/>
            <a:ext cx="3952120" cy="395212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5958025" y="335842"/>
            <a:ext cx="1525457" cy="152545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66</a:t>
              </a:r>
            </a:p>
          </p:txBody>
        </p:sp>
      </p:grpSp>
      <p:sp>
        <p:nvSpPr>
          <p:cNvPr id="11" name="TextBox 11"/>
          <p:cNvSpPr txBox="1"/>
          <p:nvPr/>
        </p:nvSpPr>
        <p:spPr>
          <a:xfrm>
            <a:off x="5061863" y="400077"/>
            <a:ext cx="7645608" cy="781023"/>
          </a:xfrm>
          <a:prstGeom prst="rect">
            <a:avLst/>
          </a:prstGeom>
        </p:spPr>
        <p:txBody>
          <a:bodyPr lIns="0" tIns="0" rIns="0" bIns="0" rtlCol="0" anchor="t">
            <a:spAutoFit/>
          </a:bodyPr>
          <a:lstStyle/>
          <a:p>
            <a:pPr>
              <a:lnSpc>
                <a:spcPts val="6000"/>
              </a:lnSpc>
            </a:pPr>
            <a:r>
              <a:rPr lang="en-US" sz="5000">
                <a:solidFill>
                  <a:srgbClr val="24508C"/>
                </a:solidFill>
                <a:latin typeface="Tomorrow Bold"/>
              </a:rPr>
              <a:t>TALENTO HUMANO</a:t>
            </a:r>
          </a:p>
        </p:txBody>
      </p:sp>
      <p:grpSp>
        <p:nvGrpSpPr>
          <p:cNvPr id="12" name="Group 12"/>
          <p:cNvGrpSpPr/>
          <p:nvPr/>
        </p:nvGrpSpPr>
        <p:grpSpPr>
          <a:xfrm>
            <a:off x="-5289598" y="7594596"/>
            <a:ext cx="9567614" cy="956761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5" name="Freeform 15"/>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6" name="TextBox 16"/>
          <p:cNvSpPr txBox="1"/>
          <p:nvPr/>
        </p:nvSpPr>
        <p:spPr>
          <a:xfrm>
            <a:off x="1638671" y="2325499"/>
            <a:ext cx="16138425" cy="5530584"/>
          </a:xfrm>
          <a:prstGeom prst="rect">
            <a:avLst/>
          </a:prstGeom>
        </p:spPr>
        <p:txBody>
          <a:bodyPr lIns="0" tIns="0" rIns="0" bIns="0" rtlCol="0" anchor="t">
            <a:spAutoFit/>
          </a:bodyPr>
          <a:lstStyle/>
          <a:p>
            <a:pPr>
              <a:lnSpc>
                <a:spcPts val="2965"/>
              </a:lnSpc>
              <a:spcBef>
                <a:spcPct val="0"/>
              </a:spcBef>
            </a:pPr>
            <a:r>
              <a:rPr lang="en-US" sz="2117">
                <a:solidFill>
                  <a:srgbClr val="000000"/>
                </a:solidFill>
                <a:latin typeface="Montserrat"/>
              </a:rPr>
              <a:t>PARA EL AÑO 2020 SE CONTABA CON 3 ODONTÓLOGOS, PARA EL AÑO 2021 SE CONTO CON 2 ODONTÓLOGOS, EN EL 2022 SE VOLVIÓ A TENER 3 ODONTÓLOGOS, PARA EL AÑO 2023 3 ODONTÓLOGOS</a:t>
            </a:r>
          </a:p>
          <a:p>
            <a:pPr>
              <a:lnSpc>
                <a:spcPts val="2965"/>
              </a:lnSpc>
              <a:spcBef>
                <a:spcPct val="0"/>
              </a:spcBef>
            </a:pPr>
            <a:r>
              <a:rPr lang="en-US" sz="2117">
                <a:solidFill>
                  <a:srgbClr val="000000"/>
                </a:solidFill>
                <a:latin typeface="Montserrat"/>
              </a:rPr>
              <a:t>ACTUALMENTE CONTAMOS CON 3 ODONTÓLOGOS, 2 EN LA CABECERA MUNICIPAL Y UNO QUE SE ENCARGA DE VISITAR TODOS LOS DÍAS LOS DIFERENTES PUESTOS, SAN BARTOLO, PALO COPOSO, CASTILLA, ASÍ MISMO ESTOS ODONTÓLOGOS ACOMPAÑAN LAS DIFERENTES ACTIVIDADES QUE SE PLANTEAN DESDE EL HOSPITAL COMO ES ATENCIÓN EN INSTITUCIONES EDUCATIVAS, MEDICO EN CASA Y DIFERENTES BRIGADAS QUE SE REALIZAN.</a:t>
            </a:r>
          </a:p>
          <a:p>
            <a:pPr>
              <a:lnSpc>
                <a:spcPts val="2965"/>
              </a:lnSpc>
              <a:spcBef>
                <a:spcPct val="0"/>
              </a:spcBef>
            </a:pPr>
            <a:endParaRPr lang="en-US" sz="2117">
              <a:solidFill>
                <a:srgbClr val="000000"/>
              </a:solidFill>
              <a:latin typeface="Montserrat"/>
            </a:endParaRPr>
          </a:p>
          <a:p>
            <a:pPr>
              <a:lnSpc>
                <a:spcPts val="2965"/>
              </a:lnSpc>
              <a:spcBef>
                <a:spcPct val="0"/>
              </a:spcBef>
            </a:pPr>
            <a:r>
              <a:rPr lang="en-US" sz="2117">
                <a:solidFill>
                  <a:srgbClr val="000000"/>
                </a:solidFill>
                <a:latin typeface="Montserrat"/>
              </a:rPr>
              <a:t>PARA EL 2020 SE CONTABA CON DOS HIGIENISTAS ORALES, A LA FECHA CONTAMOS CON 3 HIGIENISTAS ORALES, 1 EN LA CABECERA MUNICIPAL, 1 QUE ESTA PRESTANDO ATENCIÓN EN LOS DIFERENTES PUESTOS Y 1 HIGIENISTA ENCARGADA DE ATENCIONES EN INSTITUCIONES EDUCATIVAS Y DIFERENTES CAMPAÑAS Y ACTIVIDADES QUE SE PLANTEAN DESDE EL HOSPITAL AL IGUAL QUE BRIGADAS</a:t>
            </a:r>
          </a:p>
          <a:p>
            <a:pPr>
              <a:lnSpc>
                <a:spcPts val="2965"/>
              </a:lnSpc>
              <a:spcBef>
                <a:spcPct val="0"/>
              </a:spcBef>
            </a:pPr>
            <a:endParaRPr lang="en-US" sz="2117">
              <a:solidFill>
                <a:srgbClr val="000000"/>
              </a:solidFill>
              <a:latin typeface="Montserrat"/>
            </a:endParaRPr>
          </a:p>
          <a:p>
            <a:pPr>
              <a:lnSpc>
                <a:spcPts val="2965"/>
              </a:lnSpc>
              <a:spcBef>
                <a:spcPct val="0"/>
              </a:spcBef>
            </a:pPr>
            <a:r>
              <a:rPr lang="en-US" sz="2117">
                <a:solidFill>
                  <a:srgbClr val="000000"/>
                </a:solidFill>
                <a:latin typeface="Montserrat"/>
              </a:rPr>
              <a:t>PARA EL 2021 SE  CUENTA CON UNA AUXILIAR DE CONSULTORIO LO CUAL A PERMITIDO QUE LAS HIGIENISTAS PRESTEN SU SERVICIO ASISTENCIAL EN CAMPAÑAS EXTRAMURALES, PUESTOS DE SALUD Y HOSPITAL CON EL FIN DE AUMENTAR COBERTURAS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311940" y="-29234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6464340" y="-2771020"/>
            <a:ext cx="3952120" cy="395212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5958025" y="335842"/>
            <a:ext cx="1525457" cy="152545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67</a:t>
              </a:r>
            </a:p>
          </p:txBody>
        </p:sp>
      </p:grpSp>
      <p:grpSp>
        <p:nvGrpSpPr>
          <p:cNvPr id="11" name="Group 11"/>
          <p:cNvGrpSpPr/>
          <p:nvPr/>
        </p:nvGrpSpPr>
        <p:grpSpPr>
          <a:xfrm>
            <a:off x="-5289598" y="7594596"/>
            <a:ext cx="9567614" cy="956761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4" name="Freeform 14"/>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5" name="Freeform 15"/>
          <p:cNvSpPr/>
          <p:nvPr/>
        </p:nvSpPr>
        <p:spPr>
          <a:xfrm>
            <a:off x="1457954" y="1963874"/>
            <a:ext cx="15006386" cy="5310164"/>
          </a:xfrm>
          <a:custGeom>
            <a:avLst/>
            <a:gdLst/>
            <a:ahLst/>
            <a:cxnLst/>
            <a:rect l="l" t="t" r="r" b="b"/>
            <a:pathLst>
              <a:path w="15006386" h="5310164">
                <a:moveTo>
                  <a:pt x="0" y="0"/>
                </a:moveTo>
                <a:lnTo>
                  <a:pt x="15006386" y="0"/>
                </a:lnTo>
                <a:lnTo>
                  <a:pt x="15006386" y="5310164"/>
                </a:lnTo>
                <a:lnTo>
                  <a:pt x="0" y="5310164"/>
                </a:lnTo>
                <a:lnTo>
                  <a:pt x="0" y="0"/>
                </a:lnTo>
                <a:close/>
              </a:path>
            </a:pathLst>
          </a:custGeom>
          <a:blipFill>
            <a:blip r:embed="rId3"/>
            <a:stretch>
              <a:fillRect/>
            </a:stretch>
          </a:blipFill>
        </p:spPr>
      </p:sp>
      <p:sp>
        <p:nvSpPr>
          <p:cNvPr id="16" name="TextBox 16"/>
          <p:cNvSpPr txBox="1"/>
          <p:nvPr/>
        </p:nvSpPr>
        <p:spPr>
          <a:xfrm>
            <a:off x="5061863" y="400077"/>
            <a:ext cx="7645608" cy="781023"/>
          </a:xfrm>
          <a:prstGeom prst="rect">
            <a:avLst/>
          </a:prstGeom>
        </p:spPr>
        <p:txBody>
          <a:bodyPr lIns="0" tIns="0" rIns="0" bIns="0" rtlCol="0" anchor="t">
            <a:spAutoFit/>
          </a:bodyPr>
          <a:lstStyle/>
          <a:p>
            <a:pPr>
              <a:lnSpc>
                <a:spcPts val="6000"/>
              </a:lnSpc>
            </a:pPr>
            <a:r>
              <a:rPr lang="en-US" sz="5000">
                <a:solidFill>
                  <a:srgbClr val="24508C"/>
                </a:solidFill>
                <a:latin typeface="Tomorrow Bold"/>
              </a:rPr>
              <a:t>TALENTO HUMANO</a:t>
            </a:r>
          </a:p>
        </p:txBody>
      </p:sp>
      <p:sp>
        <p:nvSpPr>
          <p:cNvPr id="17" name="TextBox 17"/>
          <p:cNvSpPr txBox="1"/>
          <p:nvPr/>
        </p:nvSpPr>
        <p:spPr>
          <a:xfrm>
            <a:off x="3403710" y="8110598"/>
            <a:ext cx="14650891" cy="1409052"/>
          </a:xfrm>
          <a:prstGeom prst="rect">
            <a:avLst/>
          </a:prstGeom>
        </p:spPr>
        <p:txBody>
          <a:bodyPr lIns="0" tIns="0" rIns="0" bIns="0" rtlCol="0" anchor="t">
            <a:spAutoFit/>
          </a:bodyPr>
          <a:lstStyle/>
          <a:p>
            <a:pPr>
              <a:lnSpc>
                <a:spcPts val="2852"/>
              </a:lnSpc>
              <a:spcBef>
                <a:spcPct val="0"/>
              </a:spcBef>
            </a:pPr>
            <a:r>
              <a:rPr lang="en-US" sz="2037">
                <a:solidFill>
                  <a:srgbClr val="000000"/>
                </a:solidFill>
                <a:latin typeface="Montserrat"/>
              </a:rPr>
              <a:t>EN LA VIGENCIA DEL 2020 A CORTE DE DICIEMBRE SE REALIZARON 113 CONSULTAS ODONTOLÓGICAS, PARA LA VIGENCIA 2021 SE PROGRAMARON 112, PARA LA VIGENCIA DEL 2022 SE PROGRAMARON 98 Y PARA LA ÚLTIMA VIGENCIA 2023 LAS CONSULTAS ODONTOLÓGICAS PROGRAMADAS FUERON DE 1.702 LO QUE REPRESENTA UN INCREMENTO DEL 1736% RESPECTO A LOS AÑOS ANTERIORES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Bold"/>
                </a:rPr>
                <a:t>5</a:t>
              </a:r>
            </a:p>
          </p:txBody>
        </p:sp>
      </p:grpSp>
      <p:grpSp>
        <p:nvGrpSpPr>
          <p:cNvPr id="8" name="Group 8"/>
          <p:cNvGrpSpPr/>
          <p:nvPr/>
        </p:nvGrpSpPr>
        <p:grpSpPr>
          <a:xfrm>
            <a:off x="-5393331" y="8268862"/>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0" y="8913928"/>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TextBox 12"/>
          <p:cNvSpPr txBox="1"/>
          <p:nvPr/>
        </p:nvSpPr>
        <p:spPr>
          <a:xfrm>
            <a:off x="3825861" y="135817"/>
            <a:ext cx="6634745" cy="5260799"/>
          </a:xfrm>
          <a:prstGeom prst="rect">
            <a:avLst/>
          </a:prstGeom>
        </p:spPr>
        <p:txBody>
          <a:bodyPr lIns="0" tIns="0" rIns="0" bIns="0" rtlCol="0" anchor="t">
            <a:spAutoFit/>
          </a:bodyPr>
          <a:lstStyle/>
          <a:p>
            <a:pPr algn="ctr">
              <a:lnSpc>
                <a:spcPts val="13999"/>
              </a:lnSpc>
            </a:pPr>
            <a:r>
              <a:rPr lang="en-US" sz="9999">
                <a:solidFill>
                  <a:srgbClr val="24508C"/>
                </a:solidFill>
                <a:latin typeface="Tomorrow Bold"/>
              </a:rPr>
              <a:t>VISIÓN</a:t>
            </a:r>
          </a:p>
          <a:p>
            <a:pPr algn="ctr">
              <a:lnSpc>
                <a:spcPts val="13999"/>
              </a:lnSpc>
            </a:pPr>
            <a:endParaRPr lang="en-US" sz="9999">
              <a:solidFill>
                <a:srgbClr val="24508C"/>
              </a:solidFill>
              <a:latin typeface="Tomorrow Bold"/>
            </a:endParaRPr>
          </a:p>
          <a:p>
            <a:pPr algn="ctr">
              <a:lnSpc>
                <a:spcPts val="13999"/>
              </a:lnSpc>
            </a:pPr>
            <a:endParaRPr lang="en-US" sz="9999">
              <a:solidFill>
                <a:srgbClr val="24508C"/>
              </a:solidFill>
              <a:latin typeface="Tomorrow Bold"/>
            </a:endParaRPr>
          </a:p>
        </p:txBody>
      </p:sp>
      <p:grpSp>
        <p:nvGrpSpPr>
          <p:cNvPr id="13" name="Group 13"/>
          <p:cNvGrpSpPr/>
          <p:nvPr/>
        </p:nvGrpSpPr>
        <p:grpSpPr>
          <a:xfrm>
            <a:off x="1457954" y="1930501"/>
            <a:ext cx="16830046" cy="6983428"/>
            <a:chOff x="0" y="0"/>
            <a:chExt cx="2094169" cy="868951"/>
          </a:xfrm>
        </p:grpSpPr>
        <p:sp>
          <p:nvSpPr>
            <p:cNvPr id="14" name="Freeform 14"/>
            <p:cNvSpPr/>
            <p:nvPr/>
          </p:nvSpPr>
          <p:spPr>
            <a:xfrm>
              <a:off x="0" y="0"/>
              <a:ext cx="2094169" cy="868951"/>
            </a:xfrm>
            <a:custGeom>
              <a:avLst/>
              <a:gdLst/>
              <a:ahLst/>
              <a:cxnLst/>
              <a:rect l="l" t="t" r="r" b="b"/>
              <a:pathLst>
                <a:path w="2094169" h="868951">
                  <a:moveTo>
                    <a:pt x="1890969" y="0"/>
                  </a:moveTo>
                  <a:lnTo>
                    <a:pt x="0" y="0"/>
                  </a:lnTo>
                  <a:lnTo>
                    <a:pt x="0" y="868951"/>
                  </a:lnTo>
                  <a:lnTo>
                    <a:pt x="1890969" y="868951"/>
                  </a:lnTo>
                  <a:lnTo>
                    <a:pt x="2094169" y="434475"/>
                  </a:lnTo>
                  <a:lnTo>
                    <a:pt x="1890969" y="0"/>
                  </a:lnTo>
                  <a:close/>
                </a:path>
              </a:pathLst>
            </a:custGeom>
            <a:solidFill>
              <a:srgbClr val="24508C">
                <a:alpha val="36863"/>
              </a:srgbClr>
            </a:solidFill>
          </p:spPr>
        </p:sp>
        <p:sp>
          <p:nvSpPr>
            <p:cNvPr id="15" name="TextBox 15"/>
            <p:cNvSpPr txBox="1"/>
            <p:nvPr/>
          </p:nvSpPr>
          <p:spPr>
            <a:xfrm>
              <a:off x="0" y="-38100"/>
              <a:ext cx="1979869" cy="907051"/>
            </a:xfrm>
            <a:prstGeom prst="rect">
              <a:avLst/>
            </a:prstGeom>
          </p:spPr>
          <p:txBody>
            <a:bodyPr lIns="50800" tIns="50800" rIns="50800" bIns="50800" rtlCol="0" anchor="ctr"/>
            <a:lstStyle/>
            <a:p>
              <a:pPr algn="ctr">
                <a:lnSpc>
                  <a:spcPts val="3359"/>
                </a:lnSpc>
              </a:pPr>
              <a:endParaRPr/>
            </a:p>
          </p:txBody>
        </p:sp>
      </p:grpSp>
      <p:sp>
        <p:nvSpPr>
          <p:cNvPr id="16" name="TextBox 16"/>
          <p:cNvSpPr txBox="1"/>
          <p:nvPr/>
        </p:nvSpPr>
        <p:spPr>
          <a:xfrm>
            <a:off x="1927184" y="2407042"/>
            <a:ext cx="14560169" cy="5792586"/>
          </a:xfrm>
          <a:prstGeom prst="rect">
            <a:avLst/>
          </a:prstGeom>
        </p:spPr>
        <p:txBody>
          <a:bodyPr lIns="0" tIns="0" rIns="0" bIns="0" rtlCol="0" anchor="t">
            <a:spAutoFit/>
          </a:bodyPr>
          <a:lstStyle/>
          <a:p>
            <a:pPr>
              <a:lnSpc>
                <a:spcPts val="4616"/>
              </a:lnSpc>
              <a:spcBef>
                <a:spcPct val="0"/>
              </a:spcBef>
            </a:pPr>
            <a:r>
              <a:rPr lang="en-US" sz="3297">
                <a:solidFill>
                  <a:srgbClr val="000000"/>
                </a:solidFill>
                <a:latin typeface="Montserrat Ultra-Bold"/>
              </a:rPr>
              <a:t>EN EL AÑO 2024, LA ESE HOSPITAL SANTA TERESITA DE PÁCORA SERA UNA INSTITUCIÓN LIDER EN LA PRESTACIÓN DE LOS SERVICIOS DE SALUD DE BAJA COMPLEJIDAD EN EL DEPARTAMENTO DE CALDAS, MEDIANTE UN MODELO DE PRESTACIÓN DE SERVICIOS DINÁMICOS QUE ARTICULAN LOS COMPONENTES TÉCNICO, HUMANO Y CIENTIFÍCO PARA PROTEGER LA SALUD Y LA VIDA DE LA POBLACIÓN DEL MUNICIPIO, DESARROLLANDO LOS COMPONENTES DE ATENCIÓN PRIMARÍA, PROMOCIÓN, PREVENCIÓN,DIAGNÓSTICO, TRATAMIENTO Y REHABILITACIÓN.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68</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1457954" y="1098571"/>
            <a:ext cx="11094336" cy="5079880"/>
          </a:xfrm>
          <a:custGeom>
            <a:avLst/>
            <a:gdLst/>
            <a:ahLst/>
            <a:cxnLst/>
            <a:rect l="l" t="t" r="r" b="b"/>
            <a:pathLst>
              <a:path w="11094336" h="5079880">
                <a:moveTo>
                  <a:pt x="0" y="0"/>
                </a:moveTo>
                <a:lnTo>
                  <a:pt x="11094336" y="0"/>
                </a:lnTo>
                <a:lnTo>
                  <a:pt x="11094336" y="5079879"/>
                </a:lnTo>
                <a:lnTo>
                  <a:pt x="0" y="5079879"/>
                </a:lnTo>
                <a:lnTo>
                  <a:pt x="0" y="0"/>
                </a:lnTo>
                <a:close/>
              </a:path>
            </a:pathLst>
          </a:custGeom>
          <a:blipFill>
            <a:blip r:embed="rId3"/>
            <a:stretch>
              <a:fillRect/>
            </a:stretch>
          </a:blipFill>
        </p:spPr>
      </p:sp>
      <p:sp>
        <p:nvSpPr>
          <p:cNvPr id="13" name="Freeform 13"/>
          <p:cNvSpPr/>
          <p:nvPr/>
        </p:nvSpPr>
        <p:spPr>
          <a:xfrm>
            <a:off x="9144000" y="8346339"/>
            <a:ext cx="8525317" cy="1598497"/>
          </a:xfrm>
          <a:custGeom>
            <a:avLst/>
            <a:gdLst/>
            <a:ahLst/>
            <a:cxnLst/>
            <a:rect l="l" t="t" r="r" b="b"/>
            <a:pathLst>
              <a:path w="8525317" h="1598497">
                <a:moveTo>
                  <a:pt x="0" y="0"/>
                </a:moveTo>
                <a:lnTo>
                  <a:pt x="8525317" y="0"/>
                </a:lnTo>
                <a:lnTo>
                  <a:pt x="8525317" y="1598497"/>
                </a:lnTo>
                <a:lnTo>
                  <a:pt x="0" y="1598497"/>
                </a:lnTo>
                <a:lnTo>
                  <a:pt x="0" y="0"/>
                </a:lnTo>
                <a:close/>
              </a:path>
            </a:pathLst>
          </a:custGeom>
          <a:blipFill>
            <a:blip r:embed="rId4"/>
            <a:stretch>
              <a:fillRect/>
            </a:stretch>
          </a:blipFill>
        </p:spPr>
      </p:sp>
      <p:sp>
        <p:nvSpPr>
          <p:cNvPr id="14" name="TextBox 14"/>
          <p:cNvSpPr txBox="1"/>
          <p:nvPr/>
        </p:nvSpPr>
        <p:spPr>
          <a:xfrm>
            <a:off x="2393994" y="7004930"/>
            <a:ext cx="15462247" cy="1119127"/>
          </a:xfrm>
          <a:prstGeom prst="rect">
            <a:avLst/>
          </a:prstGeom>
        </p:spPr>
        <p:txBody>
          <a:bodyPr lIns="0" tIns="0" rIns="0" bIns="0" rtlCol="0" anchor="t">
            <a:spAutoFit/>
          </a:bodyPr>
          <a:lstStyle/>
          <a:p>
            <a:pPr>
              <a:lnSpc>
                <a:spcPts val="3010"/>
              </a:lnSpc>
              <a:spcBef>
                <a:spcPct val="0"/>
              </a:spcBef>
            </a:pPr>
            <a:r>
              <a:rPr lang="en-US" sz="2150">
                <a:solidFill>
                  <a:srgbClr val="000000"/>
                </a:solidFill>
                <a:latin typeface="Montserrat"/>
              </a:rPr>
              <a:t>PARA LA VIGENCIA 2021 DISMINUYE CON RESPECTO A LA VIGENCIA 2020, ATENDIENDO 321 URGENCIAS; SIN EMBARGO; LA ATENCIÓN DE URGENCIAS DISMINUYO EN LA VIGENCIA 2022, Y PARA LA ÚLTIMA VIGENCIA 2023 LAS CONSULTAS DE URGENCIAS CONTINÚAN EN DESCENSO</a:t>
            </a:r>
          </a:p>
        </p:txBody>
      </p:sp>
      <p:sp>
        <p:nvSpPr>
          <p:cNvPr id="15" name="TextBox 15"/>
          <p:cNvSpPr txBox="1"/>
          <p:nvPr/>
        </p:nvSpPr>
        <p:spPr>
          <a:xfrm>
            <a:off x="12827678" y="2556090"/>
            <a:ext cx="5235553" cy="2136265"/>
          </a:xfrm>
          <a:prstGeom prst="rect">
            <a:avLst/>
          </a:prstGeom>
        </p:spPr>
        <p:txBody>
          <a:bodyPr lIns="0" tIns="0" rIns="0" bIns="0" rtlCol="0" anchor="t">
            <a:spAutoFit/>
          </a:bodyPr>
          <a:lstStyle/>
          <a:p>
            <a:pPr algn="ctr">
              <a:lnSpc>
                <a:spcPts val="2465"/>
              </a:lnSpc>
              <a:spcBef>
                <a:spcPct val="0"/>
              </a:spcBef>
            </a:pPr>
            <a:r>
              <a:rPr lang="en-US" sz="1761">
                <a:solidFill>
                  <a:srgbClr val="000000"/>
                </a:solidFill>
                <a:latin typeface="Montserrat"/>
              </a:rPr>
              <a:t>EL CURSO DE VIDA DE MAYOR INTERVENCIÓN FUE ADULTEZ CON 738 CONSULTAS DE PRIMERA VEZ POR ODONTOLOGÍA, ESTO DEBIDO QUE ES LA POBLACIÓN DE MAYOR AFLUENCIA PRESENCIAL EN EL HOSPITAL Y LOS CENTROS DE SALUD.</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69</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0" y="335015"/>
            <a:ext cx="10020682" cy="3638182"/>
          </a:xfrm>
          <a:custGeom>
            <a:avLst/>
            <a:gdLst/>
            <a:ahLst/>
            <a:cxnLst/>
            <a:rect l="l" t="t" r="r" b="b"/>
            <a:pathLst>
              <a:path w="10020682" h="3638182">
                <a:moveTo>
                  <a:pt x="0" y="0"/>
                </a:moveTo>
                <a:lnTo>
                  <a:pt x="10020682" y="0"/>
                </a:lnTo>
                <a:lnTo>
                  <a:pt x="10020682" y="3638182"/>
                </a:lnTo>
                <a:lnTo>
                  <a:pt x="0" y="3638182"/>
                </a:lnTo>
                <a:lnTo>
                  <a:pt x="0" y="0"/>
                </a:lnTo>
                <a:close/>
              </a:path>
            </a:pathLst>
          </a:custGeom>
          <a:blipFill>
            <a:blip r:embed="rId3"/>
            <a:stretch>
              <a:fillRect/>
            </a:stretch>
          </a:blipFill>
        </p:spPr>
      </p:sp>
      <p:sp>
        <p:nvSpPr>
          <p:cNvPr id="13" name="Freeform 13"/>
          <p:cNvSpPr/>
          <p:nvPr/>
        </p:nvSpPr>
        <p:spPr>
          <a:xfrm>
            <a:off x="6732010" y="4419511"/>
            <a:ext cx="11555990" cy="2993577"/>
          </a:xfrm>
          <a:custGeom>
            <a:avLst/>
            <a:gdLst/>
            <a:ahLst/>
            <a:cxnLst/>
            <a:rect l="l" t="t" r="r" b="b"/>
            <a:pathLst>
              <a:path w="11555990" h="2993577">
                <a:moveTo>
                  <a:pt x="0" y="0"/>
                </a:moveTo>
                <a:lnTo>
                  <a:pt x="11555990" y="0"/>
                </a:lnTo>
                <a:lnTo>
                  <a:pt x="11555990" y="2993577"/>
                </a:lnTo>
                <a:lnTo>
                  <a:pt x="0" y="2993577"/>
                </a:lnTo>
                <a:lnTo>
                  <a:pt x="0" y="0"/>
                </a:lnTo>
                <a:close/>
              </a:path>
            </a:pathLst>
          </a:custGeom>
          <a:blipFill>
            <a:blip r:embed="rId4"/>
            <a:stretch>
              <a:fillRect/>
            </a:stretch>
          </a:blipFill>
        </p:spPr>
      </p:sp>
      <p:sp>
        <p:nvSpPr>
          <p:cNvPr id="14" name="TextBox 14"/>
          <p:cNvSpPr txBox="1"/>
          <p:nvPr/>
        </p:nvSpPr>
        <p:spPr>
          <a:xfrm>
            <a:off x="3269921" y="7821302"/>
            <a:ext cx="15225546" cy="1462825"/>
          </a:xfrm>
          <a:prstGeom prst="rect">
            <a:avLst/>
          </a:prstGeom>
        </p:spPr>
        <p:txBody>
          <a:bodyPr lIns="0" tIns="0" rIns="0" bIns="0" rtlCol="0" anchor="t">
            <a:spAutoFit/>
          </a:bodyPr>
          <a:lstStyle/>
          <a:p>
            <a:pPr>
              <a:lnSpc>
                <a:spcPts val="2964"/>
              </a:lnSpc>
              <a:spcBef>
                <a:spcPct val="0"/>
              </a:spcBef>
            </a:pPr>
            <a:r>
              <a:rPr lang="en-US" sz="2117">
                <a:solidFill>
                  <a:srgbClr val="000000"/>
                </a:solidFill>
                <a:latin typeface="Montserrat"/>
              </a:rPr>
              <a:t>EN ESTA VIGENCIA 2023 A CORTE DE FEBRERO DEL 2024 AUMENTA GRACIAS A LA SUMA DE ESFUERZOS DE TODO UN EQUIPO INTERDISCIPLINARIO COMO LO ES: HIGIENISTAS ORALES QUIENES REALIZAN DEMANDA INDUCIDA EN LOS DIFERENTES PUESTOS DE SALUD Y HOSPITAL, YA QUE AL COMPRARLO CON LOS AÑOS ANTERIORES LAS ACTIVIDADES HAN AUMENTADO EN UN 73%.</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360148" y="-2923420"/>
            <a:ext cx="4903912" cy="490391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70</a:t>
              </a:r>
            </a:p>
          </p:txBody>
        </p:sp>
      </p:grpSp>
      <p:sp>
        <p:nvSpPr>
          <p:cNvPr id="8" name="Freeform 8"/>
          <p:cNvSpPr/>
          <p:nvPr/>
        </p:nvSpPr>
        <p:spPr>
          <a:xfrm>
            <a:off x="802821" y="1861299"/>
            <a:ext cx="15751669" cy="8149066"/>
          </a:xfrm>
          <a:custGeom>
            <a:avLst/>
            <a:gdLst/>
            <a:ahLst/>
            <a:cxnLst/>
            <a:rect l="l" t="t" r="r" b="b"/>
            <a:pathLst>
              <a:path w="15751669" h="8149066">
                <a:moveTo>
                  <a:pt x="0" y="0"/>
                </a:moveTo>
                <a:lnTo>
                  <a:pt x="15751669" y="0"/>
                </a:lnTo>
                <a:lnTo>
                  <a:pt x="15751669" y="8149066"/>
                </a:lnTo>
                <a:lnTo>
                  <a:pt x="0" y="8149066"/>
                </a:lnTo>
                <a:lnTo>
                  <a:pt x="0" y="0"/>
                </a:lnTo>
                <a:close/>
              </a:path>
            </a:pathLst>
          </a:custGeom>
          <a:blipFill>
            <a:blip r:embed="rId2"/>
            <a:stretch>
              <a:fillRect t="-3667" b="-7319"/>
            </a:stretch>
          </a:blipFill>
        </p:spPr>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sp>
        <p:nvSpPr>
          <p:cNvPr id="2" name="Freeform 2"/>
          <p:cNvSpPr/>
          <p:nvPr/>
        </p:nvSpPr>
        <p:spPr>
          <a:xfrm>
            <a:off x="9144000" y="2733252"/>
            <a:ext cx="11677025" cy="11677025"/>
          </a:xfrm>
          <a:custGeom>
            <a:avLst/>
            <a:gdLst/>
            <a:ahLst/>
            <a:cxnLst/>
            <a:rect l="l" t="t" r="r" b="b"/>
            <a:pathLst>
              <a:path w="11677025" h="11677025">
                <a:moveTo>
                  <a:pt x="0" y="0"/>
                </a:moveTo>
                <a:lnTo>
                  <a:pt x="11677025" y="0"/>
                </a:lnTo>
                <a:lnTo>
                  <a:pt x="11677025" y="11677024"/>
                </a:lnTo>
                <a:lnTo>
                  <a:pt x="0" y="11677024"/>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464340" y="-2771020"/>
            <a:ext cx="3952120" cy="395212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6209399" y="0"/>
            <a:ext cx="1525457" cy="152545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71</a:t>
              </a:r>
            </a:p>
          </p:txBody>
        </p:sp>
      </p:grpSp>
      <p:sp>
        <p:nvSpPr>
          <p:cNvPr id="9" name="TextBox 9"/>
          <p:cNvSpPr txBox="1"/>
          <p:nvPr/>
        </p:nvSpPr>
        <p:spPr>
          <a:xfrm>
            <a:off x="1028700" y="2004911"/>
            <a:ext cx="18878727" cy="1447158"/>
          </a:xfrm>
          <a:prstGeom prst="rect">
            <a:avLst/>
          </a:prstGeom>
        </p:spPr>
        <p:txBody>
          <a:bodyPr lIns="0" tIns="0" rIns="0" bIns="0" rtlCol="0" anchor="t">
            <a:spAutoFit/>
          </a:bodyPr>
          <a:lstStyle/>
          <a:p>
            <a:pPr>
              <a:lnSpc>
                <a:spcPts val="11320"/>
              </a:lnSpc>
            </a:pPr>
            <a:r>
              <a:rPr lang="en-US" sz="9433">
                <a:solidFill>
                  <a:srgbClr val="24508C"/>
                </a:solidFill>
                <a:latin typeface="Tomorrow Bold"/>
              </a:rPr>
              <a:t> P Y MS</a:t>
            </a:r>
          </a:p>
        </p:txBody>
      </p:sp>
      <p:grpSp>
        <p:nvGrpSpPr>
          <p:cNvPr id="10" name="Group 10"/>
          <p:cNvGrpSpPr/>
          <p:nvPr/>
        </p:nvGrpSpPr>
        <p:grpSpPr>
          <a:xfrm>
            <a:off x="-5289598" y="7594596"/>
            <a:ext cx="9567614" cy="956761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4"/>
            <a:stretch>
              <a:fillRect/>
            </a:stretch>
          </a:blipFill>
        </p:spPr>
      </p:sp>
      <p:grpSp>
        <p:nvGrpSpPr>
          <p:cNvPr id="14" name="Group 14"/>
          <p:cNvGrpSpPr/>
          <p:nvPr/>
        </p:nvGrpSpPr>
        <p:grpSpPr>
          <a:xfrm>
            <a:off x="-5289598" y="7594596"/>
            <a:ext cx="9567614" cy="956761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7" name="Freeform 17"/>
          <p:cNvSpPr/>
          <p:nvPr/>
        </p:nvSpPr>
        <p:spPr>
          <a:xfrm>
            <a:off x="36873" y="8709021"/>
            <a:ext cx="2595440" cy="1373072"/>
          </a:xfrm>
          <a:custGeom>
            <a:avLst/>
            <a:gdLst/>
            <a:ahLst/>
            <a:cxnLst/>
            <a:rect l="l" t="t" r="r" b="b"/>
            <a:pathLst>
              <a:path w="2595440" h="1373072">
                <a:moveTo>
                  <a:pt x="0" y="0"/>
                </a:moveTo>
                <a:lnTo>
                  <a:pt x="2595441" y="0"/>
                </a:lnTo>
                <a:lnTo>
                  <a:pt x="2595441" y="1373072"/>
                </a:lnTo>
                <a:lnTo>
                  <a:pt x="0" y="1373072"/>
                </a:lnTo>
                <a:lnTo>
                  <a:pt x="0" y="0"/>
                </a:lnTo>
                <a:close/>
              </a:path>
            </a:pathLst>
          </a:custGeom>
          <a:blipFill>
            <a:blip r:embed="rId4"/>
            <a:stretch>
              <a:fillRect/>
            </a:stretch>
          </a:blipFill>
        </p:spPr>
      </p:sp>
      <p:sp>
        <p:nvSpPr>
          <p:cNvPr id="18" name="TextBox 18"/>
          <p:cNvSpPr txBox="1"/>
          <p:nvPr/>
        </p:nvSpPr>
        <p:spPr>
          <a:xfrm>
            <a:off x="1028700" y="5832013"/>
            <a:ext cx="5543244" cy="815136"/>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Ultra-Bold"/>
              </a:rPr>
              <a:t> A CARGO DE: MARIBEL TRUJILLO </a:t>
            </a:r>
          </a:p>
          <a:p>
            <a:pPr algn="ctr">
              <a:lnSpc>
                <a:spcPts val="3359"/>
              </a:lnSpc>
              <a:spcBef>
                <a:spcPct val="0"/>
              </a:spcBef>
            </a:pPr>
            <a:r>
              <a:rPr lang="en-US" sz="2400">
                <a:solidFill>
                  <a:srgbClr val="000000"/>
                </a:solidFill>
                <a:latin typeface="Montserrat Ultra-Bold"/>
              </a:rPr>
              <a:t>JEFE DE ENFERMERIA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289598" y="7594596"/>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72</a:t>
              </a:r>
            </a:p>
          </p:txBody>
        </p:sp>
      </p:grpSp>
      <p:sp>
        <p:nvSpPr>
          <p:cNvPr id="12" name="TextBox 12"/>
          <p:cNvSpPr txBox="1"/>
          <p:nvPr/>
        </p:nvSpPr>
        <p:spPr>
          <a:xfrm>
            <a:off x="3312138" y="552749"/>
            <a:ext cx="13028365" cy="857745"/>
          </a:xfrm>
          <a:prstGeom prst="rect">
            <a:avLst/>
          </a:prstGeom>
        </p:spPr>
        <p:txBody>
          <a:bodyPr lIns="0" tIns="0" rIns="0" bIns="0" rtlCol="0" anchor="t">
            <a:spAutoFit/>
          </a:bodyPr>
          <a:lstStyle/>
          <a:p>
            <a:pPr>
              <a:lnSpc>
                <a:spcPts val="6969"/>
              </a:lnSpc>
            </a:pPr>
            <a:r>
              <a:rPr lang="en-US" sz="4978">
                <a:solidFill>
                  <a:srgbClr val="24508C"/>
                </a:solidFill>
                <a:latin typeface="Tomorrow Bold"/>
              </a:rPr>
              <a:t>PRINCIPALES LOGROS - PYMS</a:t>
            </a:r>
          </a:p>
        </p:txBody>
      </p:sp>
      <p:sp>
        <p:nvSpPr>
          <p:cNvPr id="13" name="TextBox 13"/>
          <p:cNvSpPr txBox="1"/>
          <p:nvPr/>
        </p:nvSpPr>
        <p:spPr>
          <a:xfrm>
            <a:off x="0" y="2888519"/>
            <a:ext cx="18288000" cy="4167121"/>
          </a:xfrm>
          <a:prstGeom prst="rect">
            <a:avLst/>
          </a:prstGeom>
        </p:spPr>
        <p:txBody>
          <a:bodyPr lIns="0" tIns="0" rIns="0" bIns="0" rtlCol="0" anchor="t">
            <a:spAutoFit/>
          </a:bodyPr>
          <a:lstStyle/>
          <a:p>
            <a:pPr marL="518160" lvl="1" indent="-259080" algn="just">
              <a:lnSpc>
                <a:spcPts val="3359"/>
              </a:lnSpc>
              <a:buFont typeface="Arial"/>
              <a:buChar char="•"/>
            </a:pPr>
            <a:r>
              <a:rPr lang="en-US" sz="2400">
                <a:solidFill>
                  <a:srgbClr val="000000"/>
                </a:solidFill>
                <a:latin typeface="Montserrat"/>
              </a:rPr>
              <a:t>PARA EL PERIODO 2020-2024 SE REALIZÓ LA TRANSICIÓN DE LA PRESTACIÓN DE SERVICIOS DE SALUD DEL ÁREA LA CUAL SE ENCONTRABA REGIDA POR RESOLUCIÓN 412 DEL 2000 POR LA CUAL SE ESTABLECÍAN LAS ACTIVIDADES, PROCEDIMIENTOS E INTERVENCIONES DE DEMANDA INDUCIDA Y OBLIGATORIO CUMPLIMIENTO Y SE ADOPTABAN LAS NORMAS TÉCNICAS Y GUÍAS DE ATENCIÓN PARA EL DESARROLLO DE LAS ACCIONES DE PROTECCIÓN ESPECÍFICA Y DETECCIÓN TEMPRANA Y LA ATENCIÓN DE ENFERMEDADES DE INTERÉS EN SALUD PÚBLICA A LA NUEVA NORMATIVIDAD DADA POR EL MINISTERIO DE SALUD Y LA PROTECCIÓN SOCIAL QUE ES LA RESOLUCIÓN 3280 DEL 2018 POR LA CUAL SE ADOPTAN LOS LINEAMIENTOS TÉCNICOS Y OPERATIVOS DE LA RUTA INTEGRAL DE ATENCIÓN PARA LA PROMOCIÓN Y MANTENIMIENTO DE LA SALUD Y LA RUTA INTEGRAL DE ATENCIÓN EN SALUD PARA LA POBLACIÓN MATERNO PERINATAL Y SE ESTABLECEN LAS DIRECTRICES PARA SU OPERACIÓN.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860130" y="7931729"/>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6354" y="8727364"/>
            <a:ext cx="2595440" cy="1373072"/>
          </a:xfrm>
          <a:custGeom>
            <a:avLst/>
            <a:gdLst/>
            <a:ahLst/>
            <a:cxnLst/>
            <a:rect l="l" t="t" r="r" b="b"/>
            <a:pathLst>
              <a:path w="2595440" h="1373072">
                <a:moveTo>
                  <a:pt x="0" y="0"/>
                </a:moveTo>
                <a:lnTo>
                  <a:pt x="2595440" y="0"/>
                </a:lnTo>
                <a:lnTo>
                  <a:pt x="2595440" y="1373071"/>
                </a:lnTo>
                <a:lnTo>
                  <a:pt x="0" y="1373071"/>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73</a:t>
              </a:r>
            </a:p>
          </p:txBody>
        </p:sp>
      </p:grpSp>
      <p:sp>
        <p:nvSpPr>
          <p:cNvPr id="12" name="Freeform 12"/>
          <p:cNvSpPr/>
          <p:nvPr/>
        </p:nvSpPr>
        <p:spPr>
          <a:xfrm>
            <a:off x="1994402" y="1794059"/>
            <a:ext cx="15264898" cy="7151294"/>
          </a:xfrm>
          <a:custGeom>
            <a:avLst/>
            <a:gdLst/>
            <a:ahLst/>
            <a:cxnLst/>
            <a:rect l="l" t="t" r="r" b="b"/>
            <a:pathLst>
              <a:path w="15264898" h="7151294">
                <a:moveTo>
                  <a:pt x="0" y="0"/>
                </a:moveTo>
                <a:lnTo>
                  <a:pt x="15264898" y="0"/>
                </a:lnTo>
                <a:lnTo>
                  <a:pt x="15264898" y="7151294"/>
                </a:lnTo>
                <a:lnTo>
                  <a:pt x="0" y="7151294"/>
                </a:lnTo>
                <a:lnTo>
                  <a:pt x="0" y="0"/>
                </a:lnTo>
                <a:close/>
              </a:path>
            </a:pathLst>
          </a:custGeom>
          <a:blipFill>
            <a:blip r:embed="rId3"/>
            <a:stretch>
              <a:fillRect/>
            </a:stretch>
          </a:blipFill>
        </p:spPr>
      </p:sp>
      <p:sp>
        <p:nvSpPr>
          <p:cNvPr id="13" name="TextBox 13"/>
          <p:cNvSpPr txBox="1"/>
          <p:nvPr/>
        </p:nvSpPr>
        <p:spPr>
          <a:xfrm>
            <a:off x="3312138" y="552749"/>
            <a:ext cx="13028365" cy="857745"/>
          </a:xfrm>
          <a:prstGeom prst="rect">
            <a:avLst/>
          </a:prstGeom>
        </p:spPr>
        <p:txBody>
          <a:bodyPr lIns="0" tIns="0" rIns="0" bIns="0" rtlCol="0" anchor="t">
            <a:spAutoFit/>
          </a:bodyPr>
          <a:lstStyle/>
          <a:p>
            <a:pPr>
              <a:lnSpc>
                <a:spcPts val="6969"/>
              </a:lnSpc>
            </a:pPr>
            <a:r>
              <a:rPr lang="en-US" sz="4978">
                <a:solidFill>
                  <a:srgbClr val="24508C"/>
                </a:solidFill>
                <a:latin typeface="Tomorrow Bold"/>
              </a:rPr>
              <a:t>RES. 3280/2018</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860130" y="7931729"/>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6354" y="8727364"/>
            <a:ext cx="2595440" cy="1373072"/>
          </a:xfrm>
          <a:custGeom>
            <a:avLst/>
            <a:gdLst/>
            <a:ahLst/>
            <a:cxnLst/>
            <a:rect l="l" t="t" r="r" b="b"/>
            <a:pathLst>
              <a:path w="2595440" h="1373072">
                <a:moveTo>
                  <a:pt x="0" y="0"/>
                </a:moveTo>
                <a:lnTo>
                  <a:pt x="2595440" y="0"/>
                </a:lnTo>
                <a:lnTo>
                  <a:pt x="2595440" y="1373071"/>
                </a:lnTo>
                <a:lnTo>
                  <a:pt x="0" y="1373071"/>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74</a:t>
              </a:r>
            </a:p>
          </p:txBody>
        </p:sp>
      </p:grpSp>
      <p:sp>
        <p:nvSpPr>
          <p:cNvPr id="12" name="TextBox 12"/>
          <p:cNvSpPr txBox="1"/>
          <p:nvPr/>
        </p:nvSpPr>
        <p:spPr>
          <a:xfrm>
            <a:off x="3312138" y="552749"/>
            <a:ext cx="13028365" cy="1737170"/>
          </a:xfrm>
          <a:prstGeom prst="rect">
            <a:avLst/>
          </a:prstGeom>
        </p:spPr>
        <p:txBody>
          <a:bodyPr lIns="0" tIns="0" rIns="0" bIns="0" rtlCol="0" anchor="t">
            <a:spAutoFit/>
          </a:bodyPr>
          <a:lstStyle/>
          <a:p>
            <a:pPr>
              <a:lnSpc>
                <a:spcPts val="6969"/>
              </a:lnSpc>
            </a:pPr>
            <a:r>
              <a:rPr lang="en-US" sz="4978">
                <a:solidFill>
                  <a:srgbClr val="24508C"/>
                </a:solidFill>
                <a:latin typeface="Tomorrow Bold"/>
              </a:rPr>
              <a:t>PRESTANDO LOS SERVICIOS DE:</a:t>
            </a:r>
          </a:p>
          <a:p>
            <a:pPr>
              <a:lnSpc>
                <a:spcPts val="6969"/>
              </a:lnSpc>
            </a:pPr>
            <a:endParaRPr lang="en-US" sz="4978">
              <a:solidFill>
                <a:srgbClr val="24508C"/>
              </a:solidFill>
              <a:latin typeface="Tomorrow Bold"/>
            </a:endParaRPr>
          </a:p>
        </p:txBody>
      </p:sp>
      <p:sp>
        <p:nvSpPr>
          <p:cNvPr id="13" name="TextBox 13"/>
          <p:cNvSpPr txBox="1"/>
          <p:nvPr/>
        </p:nvSpPr>
        <p:spPr>
          <a:xfrm>
            <a:off x="3312138" y="1692851"/>
            <a:ext cx="12046711" cy="7034513"/>
          </a:xfrm>
          <a:prstGeom prst="rect">
            <a:avLst/>
          </a:prstGeom>
        </p:spPr>
        <p:txBody>
          <a:bodyPr lIns="0" tIns="0" rIns="0" bIns="0" rtlCol="0" anchor="t">
            <a:spAutoFit/>
          </a:bodyPr>
          <a:lstStyle/>
          <a:p>
            <a:pPr marL="431802" lvl="1" indent="-215901">
              <a:lnSpc>
                <a:spcPts val="2800"/>
              </a:lnSpc>
              <a:buFont typeface="Arial"/>
              <a:buChar char="•"/>
            </a:pPr>
            <a:r>
              <a:rPr lang="en-US" sz="2000">
                <a:solidFill>
                  <a:srgbClr val="000000"/>
                </a:solidFill>
                <a:latin typeface="Montserrat"/>
              </a:rPr>
              <a:t>VALORACIÓN INTEGRAL SEGÚN CURSO DE VIDA (PRIMERA INFANCIA. INFANCIA. ADOLESCENCIA. JUVENTUD. ADULTEZ Y VEJEZ). Y SEGÚN PROFESIONAL QUE CORRESPONDA COMO ENFERMERÍA. MEDICINA Y ODONTOLOGÍA.</a:t>
            </a:r>
          </a:p>
          <a:p>
            <a:pPr marL="431802" lvl="1" indent="-215901">
              <a:lnSpc>
                <a:spcPts val="2800"/>
              </a:lnSpc>
              <a:buFont typeface="Arial"/>
              <a:buChar char="•"/>
            </a:pPr>
            <a:r>
              <a:rPr lang="en-US" sz="2000">
                <a:solidFill>
                  <a:srgbClr val="000000"/>
                </a:solidFill>
                <a:latin typeface="Montserrat"/>
              </a:rPr>
              <a:t>VACUNACIÓN DEL PROGRAMA AMPLIADO DE INMUNIZACIONES (PAI) Y COVID 19.  </a:t>
            </a:r>
          </a:p>
          <a:p>
            <a:pPr marL="431802" lvl="1" indent="-215901">
              <a:lnSpc>
                <a:spcPts val="2800"/>
              </a:lnSpc>
              <a:buFont typeface="Arial"/>
              <a:buChar char="•"/>
            </a:pPr>
            <a:r>
              <a:rPr lang="en-US" sz="2000">
                <a:solidFill>
                  <a:srgbClr val="000000"/>
                </a:solidFill>
                <a:latin typeface="Montserrat"/>
              </a:rPr>
              <a:t>TAMIZACIÓN PARA ANEMIA (SÓLO MUJERES). </a:t>
            </a:r>
          </a:p>
          <a:p>
            <a:pPr marL="431802" lvl="1" indent="-215901">
              <a:lnSpc>
                <a:spcPts val="2800"/>
              </a:lnSpc>
              <a:buFont typeface="Arial"/>
              <a:buChar char="•"/>
            </a:pPr>
            <a:r>
              <a:rPr lang="en-US" sz="2000">
                <a:solidFill>
                  <a:srgbClr val="000000"/>
                </a:solidFill>
                <a:latin typeface="Montserrat"/>
              </a:rPr>
              <a:t>TOPICACIÓN DE FLÚOR EN BARNIZ. </a:t>
            </a:r>
          </a:p>
          <a:p>
            <a:pPr marL="431802" lvl="1" indent="-215901">
              <a:lnSpc>
                <a:spcPts val="2800"/>
              </a:lnSpc>
              <a:buFont typeface="Arial"/>
              <a:buChar char="•"/>
            </a:pPr>
            <a:r>
              <a:rPr lang="en-US" sz="2000">
                <a:solidFill>
                  <a:srgbClr val="000000"/>
                </a:solidFill>
                <a:latin typeface="Montserrat"/>
              </a:rPr>
              <a:t>CONTROL DE PLACA DENTAL.</a:t>
            </a:r>
          </a:p>
          <a:p>
            <a:pPr marL="431802" lvl="1" indent="-215901">
              <a:lnSpc>
                <a:spcPts val="2800"/>
              </a:lnSpc>
              <a:buFont typeface="Arial"/>
              <a:buChar char="•"/>
            </a:pPr>
            <a:r>
              <a:rPr lang="en-US" sz="2000">
                <a:solidFill>
                  <a:srgbClr val="000000"/>
                </a:solidFill>
                <a:latin typeface="Montserrat"/>
              </a:rPr>
              <a:t>APLICACIÓN DE SELLANTES. </a:t>
            </a:r>
          </a:p>
          <a:p>
            <a:pPr marL="431802" lvl="1" indent="-215901">
              <a:lnSpc>
                <a:spcPts val="2800"/>
              </a:lnSpc>
              <a:buFont typeface="Arial"/>
              <a:buChar char="•"/>
            </a:pPr>
            <a:r>
              <a:rPr lang="en-US" sz="2000">
                <a:solidFill>
                  <a:srgbClr val="000000"/>
                </a:solidFill>
                <a:latin typeface="Montserrat"/>
              </a:rPr>
              <a:t>DETARTRAJE SUPRAGINGIVAL. </a:t>
            </a:r>
          </a:p>
          <a:p>
            <a:pPr marL="431802" lvl="1" indent="-215901">
              <a:lnSpc>
                <a:spcPts val="2800"/>
              </a:lnSpc>
              <a:buFont typeface="Arial"/>
              <a:buChar char="•"/>
            </a:pPr>
            <a:r>
              <a:rPr lang="en-US" sz="2000">
                <a:solidFill>
                  <a:srgbClr val="000000"/>
                </a:solidFill>
                <a:latin typeface="Montserrat"/>
              </a:rPr>
              <a:t>FORTIFICACIÓN CASERA CON MICRONUTRIENTES EN POLVO. </a:t>
            </a:r>
          </a:p>
          <a:p>
            <a:pPr marL="431802" lvl="1" indent="-215901">
              <a:lnSpc>
                <a:spcPts val="2800"/>
              </a:lnSpc>
              <a:buFont typeface="Arial"/>
              <a:buChar char="•"/>
            </a:pPr>
            <a:r>
              <a:rPr lang="en-US" sz="2000">
                <a:solidFill>
                  <a:srgbClr val="000000"/>
                </a:solidFill>
                <a:latin typeface="Montserrat"/>
              </a:rPr>
              <a:t>SUPLEMENTACIÓN CON MICRONUTRIENTES (VITAMINA A). </a:t>
            </a:r>
          </a:p>
          <a:p>
            <a:pPr marL="431802" lvl="1" indent="-215901">
              <a:lnSpc>
                <a:spcPts val="2800"/>
              </a:lnSpc>
              <a:buFont typeface="Arial"/>
              <a:buChar char="•"/>
            </a:pPr>
            <a:r>
              <a:rPr lang="en-US" sz="2000">
                <a:solidFill>
                  <a:srgbClr val="000000"/>
                </a:solidFill>
                <a:latin typeface="Montserrat"/>
              </a:rPr>
              <a:t>SUPLEMENTACIÓN CON HIERRO. </a:t>
            </a:r>
          </a:p>
          <a:p>
            <a:pPr marL="431802" lvl="1" indent="-215901">
              <a:lnSpc>
                <a:spcPts val="2800"/>
              </a:lnSpc>
              <a:buFont typeface="Arial"/>
              <a:buChar char="•"/>
            </a:pPr>
            <a:r>
              <a:rPr lang="en-US" sz="2000">
                <a:solidFill>
                  <a:srgbClr val="000000"/>
                </a:solidFill>
                <a:latin typeface="Montserrat"/>
              </a:rPr>
              <a:t>DESPARASITACIÓN INTESTINAL ANTIHELMÍNTICA. </a:t>
            </a:r>
          </a:p>
          <a:p>
            <a:pPr marL="431802" lvl="1" indent="-215901">
              <a:lnSpc>
                <a:spcPts val="2800"/>
              </a:lnSpc>
              <a:buFont typeface="Arial"/>
              <a:buChar char="•"/>
            </a:pPr>
            <a:r>
              <a:rPr lang="en-US" sz="2000">
                <a:solidFill>
                  <a:srgbClr val="000000"/>
                </a:solidFill>
                <a:latin typeface="Montserrat"/>
              </a:rPr>
              <a:t>ATENCIÓN O ASESORÍA PARA LA ANTICONCEPCIÓN. </a:t>
            </a:r>
          </a:p>
          <a:p>
            <a:pPr marL="431802" lvl="1" indent="-215901">
              <a:lnSpc>
                <a:spcPts val="2800"/>
              </a:lnSpc>
              <a:buFont typeface="Arial"/>
              <a:buChar char="•"/>
            </a:pPr>
            <a:r>
              <a:rPr lang="en-US" sz="2000">
                <a:solidFill>
                  <a:srgbClr val="000000"/>
                </a:solidFill>
                <a:latin typeface="Montserrat"/>
              </a:rPr>
              <a:t>INSERCIÓN Y EXTRACCIÓN DE DISPOSITIVOS SUBDÉRMICOS E INTRAUTERINOS. </a:t>
            </a:r>
          </a:p>
          <a:p>
            <a:pPr marL="431802" lvl="1" indent="-215901">
              <a:lnSpc>
                <a:spcPts val="2800"/>
              </a:lnSpc>
              <a:buFont typeface="Arial"/>
              <a:buChar char="•"/>
            </a:pPr>
            <a:r>
              <a:rPr lang="en-US" sz="2000">
                <a:solidFill>
                  <a:srgbClr val="000000"/>
                </a:solidFill>
                <a:latin typeface="Montserrat"/>
              </a:rPr>
              <a:t>TAMIZAJE DE RIESGO CARDIO-VASCULAR: GLICEMIA BASAL. PERFIL LIPÍDICO. CREATININA. UROANÁLISIS. </a:t>
            </a:r>
          </a:p>
          <a:p>
            <a:pPr marL="431802" lvl="1" indent="-215901">
              <a:lnSpc>
                <a:spcPts val="2800"/>
              </a:lnSpc>
              <a:buFont typeface="Arial"/>
              <a:buChar char="•"/>
            </a:pPr>
            <a:r>
              <a:rPr lang="en-US" sz="2000">
                <a:solidFill>
                  <a:srgbClr val="000000"/>
                </a:solidFill>
                <a:latin typeface="Montserrat"/>
              </a:rPr>
              <a:t>PRUEBA RÁPIDA TREPONÉMICA. </a:t>
            </a:r>
          </a:p>
          <a:p>
            <a:pPr marL="431802" lvl="1" indent="-215901">
              <a:lnSpc>
                <a:spcPts val="2800"/>
              </a:lnSpc>
              <a:buFont typeface="Arial"/>
              <a:buChar char="•"/>
            </a:pPr>
            <a:r>
              <a:rPr lang="en-US" sz="2000">
                <a:solidFill>
                  <a:srgbClr val="000000"/>
                </a:solidFill>
                <a:latin typeface="Montserrat"/>
              </a:rPr>
              <a:t>PRUEBA RÁPIDA PARA VIH.</a:t>
            </a:r>
          </a:p>
          <a:p>
            <a:pPr marL="431802" lvl="1" indent="-215901">
              <a:lnSpc>
                <a:spcPts val="2800"/>
              </a:lnSpc>
              <a:buFont typeface="Arial"/>
              <a:buChar char="•"/>
            </a:pPr>
            <a:r>
              <a:rPr lang="en-US" sz="2000">
                <a:solidFill>
                  <a:srgbClr val="000000"/>
                </a:solidFill>
                <a:latin typeface="Montserrat"/>
              </a:rPr>
              <a:t>ASESORÍA PRE Y POS TEST VIH.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860130" y="7931729"/>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6354" y="8727364"/>
            <a:ext cx="2595440" cy="1373072"/>
          </a:xfrm>
          <a:custGeom>
            <a:avLst/>
            <a:gdLst/>
            <a:ahLst/>
            <a:cxnLst/>
            <a:rect l="l" t="t" r="r" b="b"/>
            <a:pathLst>
              <a:path w="2595440" h="1373072">
                <a:moveTo>
                  <a:pt x="0" y="0"/>
                </a:moveTo>
                <a:lnTo>
                  <a:pt x="2595440" y="0"/>
                </a:lnTo>
                <a:lnTo>
                  <a:pt x="2595440" y="1373071"/>
                </a:lnTo>
                <a:lnTo>
                  <a:pt x="0" y="1373071"/>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75</a:t>
              </a:r>
            </a:p>
          </p:txBody>
        </p:sp>
      </p:grpSp>
      <p:sp>
        <p:nvSpPr>
          <p:cNvPr id="12" name="TextBox 12"/>
          <p:cNvSpPr txBox="1"/>
          <p:nvPr/>
        </p:nvSpPr>
        <p:spPr>
          <a:xfrm>
            <a:off x="3312138" y="552749"/>
            <a:ext cx="13028365" cy="1737170"/>
          </a:xfrm>
          <a:prstGeom prst="rect">
            <a:avLst/>
          </a:prstGeom>
        </p:spPr>
        <p:txBody>
          <a:bodyPr lIns="0" tIns="0" rIns="0" bIns="0" rtlCol="0" anchor="t">
            <a:spAutoFit/>
          </a:bodyPr>
          <a:lstStyle/>
          <a:p>
            <a:pPr>
              <a:lnSpc>
                <a:spcPts val="6969"/>
              </a:lnSpc>
            </a:pPr>
            <a:r>
              <a:rPr lang="en-US" sz="4978">
                <a:solidFill>
                  <a:srgbClr val="24508C"/>
                </a:solidFill>
                <a:latin typeface="Tomorrow Bold"/>
              </a:rPr>
              <a:t>PRESTANDO LOS SERVICIOS DE:</a:t>
            </a:r>
          </a:p>
          <a:p>
            <a:pPr>
              <a:lnSpc>
                <a:spcPts val="6969"/>
              </a:lnSpc>
            </a:pPr>
            <a:endParaRPr lang="en-US" sz="4978">
              <a:solidFill>
                <a:srgbClr val="24508C"/>
              </a:solidFill>
              <a:latin typeface="Tomorrow Bold"/>
            </a:endParaRPr>
          </a:p>
        </p:txBody>
      </p:sp>
      <p:sp>
        <p:nvSpPr>
          <p:cNvPr id="13" name="TextBox 13"/>
          <p:cNvSpPr txBox="1"/>
          <p:nvPr/>
        </p:nvSpPr>
        <p:spPr>
          <a:xfrm>
            <a:off x="2322850" y="1831696"/>
            <a:ext cx="16117550" cy="7100108"/>
          </a:xfrm>
          <a:prstGeom prst="rect">
            <a:avLst/>
          </a:prstGeom>
        </p:spPr>
        <p:txBody>
          <a:bodyPr lIns="0" tIns="0" rIns="0" bIns="0" rtlCol="0" anchor="t">
            <a:spAutoFit/>
          </a:bodyPr>
          <a:lstStyle/>
          <a:p>
            <a:pPr marL="518160" lvl="1" indent="-259080" algn="just">
              <a:lnSpc>
                <a:spcPts val="3359"/>
              </a:lnSpc>
              <a:buFont typeface="Arial"/>
              <a:buChar char="•"/>
            </a:pPr>
            <a:r>
              <a:rPr lang="en-US" sz="2400">
                <a:solidFill>
                  <a:srgbClr val="000000"/>
                </a:solidFill>
                <a:latin typeface="Montserrat"/>
              </a:rPr>
              <a:t>PRUEBA RÁPIDA PARA HEPATITIS B. </a:t>
            </a:r>
          </a:p>
          <a:p>
            <a:pPr marL="518160" lvl="1" indent="-259080" algn="just">
              <a:lnSpc>
                <a:spcPts val="3359"/>
              </a:lnSpc>
              <a:buFont typeface="Arial"/>
              <a:buChar char="•"/>
            </a:pPr>
            <a:r>
              <a:rPr lang="en-US" sz="2400">
                <a:solidFill>
                  <a:srgbClr val="000000"/>
                </a:solidFill>
                <a:latin typeface="Montserrat"/>
              </a:rPr>
              <a:t>PRUEBA RÁPIDA PARA HEPATITIS C. </a:t>
            </a:r>
          </a:p>
          <a:p>
            <a:pPr marL="518160" lvl="1" indent="-259080" algn="just">
              <a:lnSpc>
                <a:spcPts val="3359"/>
              </a:lnSpc>
              <a:buFont typeface="Arial"/>
              <a:buChar char="•"/>
            </a:pPr>
            <a:r>
              <a:rPr lang="en-US" sz="2400">
                <a:solidFill>
                  <a:srgbClr val="000000"/>
                </a:solidFill>
                <a:latin typeface="Montserrat"/>
              </a:rPr>
              <a:t>PRUEBA DE EMBARAZO. </a:t>
            </a:r>
          </a:p>
          <a:p>
            <a:pPr marL="518160" lvl="1" indent="-259080" algn="just">
              <a:lnSpc>
                <a:spcPts val="3359"/>
              </a:lnSpc>
              <a:buFont typeface="Arial"/>
              <a:buChar char="•"/>
            </a:pPr>
            <a:r>
              <a:rPr lang="en-US" sz="2400">
                <a:solidFill>
                  <a:srgbClr val="000000"/>
                </a:solidFill>
                <a:latin typeface="Montserrat"/>
              </a:rPr>
              <a:t>TAMIZAJE DE CÁNCER DE CUELLO UTERINO (CITOLOGÍA). </a:t>
            </a:r>
          </a:p>
          <a:p>
            <a:pPr marL="518160" lvl="1" indent="-259080" algn="just">
              <a:lnSpc>
                <a:spcPts val="3359"/>
              </a:lnSpc>
              <a:buFont typeface="Arial"/>
              <a:buChar char="•"/>
            </a:pPr>
            <a:r>
              <a:rPr lang="en-US" sz="2400">
                <a:solidFill>
                  <a:srgbClr val="000000"/>
                </a:solidFill>
                <a:latin typeface="Montserrat"/>
              </a:rPr>
              <a:t>COLPOSCOPIA. </a:t>
            </a:r>
          </a:p>
          <a:p>
            <a:pPr marL="518160" lvl="1" indent="-259080" algn="just">
              <a:lnSpc>
                <a:spcPts val="3359"/>
              </a:lnSpc>
              <a:buFont typeface="Arial"/>
              <a:buChar char="•"/>
            </a:pPr>
            <a:r>
              <a:rPr lang="en-US" sz="2400">
                <a:solidFill>
                  <a:srgbClr val="000000"/>
                </a:solidFill>
                <a:latin typeface="Montserrat"/>
              </a:rPr>
              <a:t>BIOPSIA CERVICOUTERINA.</a:t>
            </a:r>
          </a:p>
          <a:p>
            <a:pPr marL="518160" lvl="1" indent="-259080" algn="just">
              <a:lnSpc>
                <a:spcPts val="3359"/>
              </a:lnSpc>
              <a:buFont typeface="Arial"/>
              <a:buChar char="•"/>
            </a:pPr>
            <a:r>
              <a:rPr lang="en-US" sz="2400">
                <a:solidFill>
                  <a:srgbClr val="000000"/>
                </a:solidFill>
                <a:latin typeface="Montserrat"/>
              </a:rPr>
              <a:t>TAMIZAJE PARA CÁNCER DE MAMA (VALORACIÓN CLÍNICA DE LA MAMA).</a:t>
            </a:r>
          </a:p>
          <a:p>
            <a:pPr marL="518160" lvl="1" indent="-259080" algn="just">
              <a:lnSpc>
                <a:spcPts val="3359"/>
              </a:lnSpc>
              <a:buFont typeface="Arial"/>
              <a:buChar char="•"/>
            </a:pPr>
            <a:r>
              <a:rPr lang="en-US" sz="2400">
                <a:solidFill>
                  <a:srgbClr val="000000"/>
                </a:solidFill>
                <a:latin typeface="Montserrat"/>
              </a:rPr>
              <a:t>TAMIZAJE PARA CÁNCER DE PRÓSTATA (PSA Y TACTO RECTAL).</a:t>
            </a:r>
          </a:p>
          <a:p>
            <a:pPr marL="518160" lvl="1" indent="-259080" algn="just">
              <a:lnSpc>
                <a:spcPts val="3359"/>
              </a:lnSpc>
              <a:buFont typeface="Arial"/>
              <a:buChar char="•"/>
            </a:pPr>
            <a:r>
              <a:rPr lang="en-US" sz="2400">
                <a:solidFill>
                  <a:srgbClr val="000000"/>
                </a:solidFill>
                <a:latin typeface="Montserrat"/>
              </a:rPr>
              <a:t>TAMIZAJE PARA CÁNCER DE COLON* (SANGRE OCULTA EN MATERIA FECAL POR INMUNOQUÍMICA).</a:t>
            </a:r>
          </a:p>
          <a:p>
            <a:pPr marL="518160" lvl="1" indent="-259080" algn="just">
              <a:lnSpc>
                <a:spcPts val="3359"/>
              </a:lnSpc>
              <a:buFont typeface="Arial"/>
              <a:buChar char="•"/>
            </a:pPr>
            <a:r>
              <a:rPr lang="en-US" sz="2400">
                <a:solidFill>
                  <a:srgbClr val="000000"/>
                </a:solidFill>
                <a:latin typeface="Montserrat"/>
              </a:rPr>
              <a:t>EDUCACIÓN PARA LA SALUD.</a:t>
            </a:r>
          </a:p>
          <a:p>
            <a:pPr marL="518160" lvl="1" indent="-259080" algn="just">
              <a:lnSpc>
                <a:spcPts val="3359"/>
              </a:lnSpc>
              <a:buFont typeface="Arial"/>
              <a:buChar char="•"/>
            </a:pPr>
            <a:r>
              <a:rPr lang="en-US" sz="2400">
                <a:solidFill>
                  <a:srgbClr val="000000"/>
                </a:solidFill>
                <a:latin typeface="Montserrat"/>
              </a:rPr>
              <a:t>ATENCIÓN PRECONCEPCIONAL</a:t>
            </a:r>
          </a:p>
          <a:p>
            <a:pPr marL="518160" lvl="1" indent="-259080" algn="just">
              <a:lnSpc>
                <a:spcPts val="3359"/>
              </a:lnSpc>
              <a:buFont typeface="Arial"/>
              <a:buChar char="•"/>
            </a:pPr>
            <a:r>
              <a:rPr lang="en-US" sz="2400">
                <a:solidFill>
                  <a:srgbClr val="000000"/>
                </a:solidFill>
                <a:latin typeface="Montserrat"/>
              </a:rPr>
              <a:t>CONSULTA DE CONTROL PRENATAL.</a:t>
            </a:r>
          </a:p>
          <a:p>
            <a:pPr marL="518160" lvl="1" indent="-259080" algn="just">
              <a:lnSpc>
                <a:spcPts val="3359"/>
              </a:lnSpc>
              <a:buFont typeface="Arial"/>
              <a:buChar char="•"/>
            </a:pPr>
            <a:r>
              <a:rPr lang="en-US" sz="2400">
                <a:solidFill>
                  <a:srgbClr val="000000"/>
                </a:solidFill>
                <a:latin typeface="Montserrat"/>
              </a:rPr>
              <a:t>ASESORAMIENTO EN IVE.</a:t>
            </a:r>
          </a:p>
          <a:p>
            <a:pPr marL="518160" lvl="1" indent="-259080" algn="just">
              <a:lnSpc>
                <a:spcPts val="3359"/>
              </a:lnSpc>
              <a:buFont typeface="Arial"/>
              <a:buChar char="•"/>
            </a:pPr>
            <a:r>
              <a:rPr lang="en-US" sz="2400">
                <a:solidFill>
                  <a:srgbClr val="000000"/>
                </a:solidFill>
                <a:latin typeface="Montserrat"/>
              </a:rPr>
              <a:t>ATENCIÓN AL PARTO.</a:t>
            </a:r>
          </a:p>
          <a:p>
            <a:pPr marL="518160" lvl="1" indent="-259080" algn="just">
              <a:lnSpc>
                <a:spcPts val="3359"/>
              </a:lnSpc>
              <a:buFont typeface="Arial"/>
              <a:buChar char="•"/>
            </a:pPr>
            <a:r>
              <a:rPr lang="en-US" sz="2400">
                <a:solidFill>
                  <a:srgbClr val="000000"/>
                </a:solidFill>
                <a:latin typeface="Montserrat"/>
              </a:rPr>
              <a:t>ATENCIÓN AL POSPARTO.</a:t>
            </a:r>
          </a:p>
          <a:p>
            <a:pPr marL="518160" lvl="1" indent="-259080" algn="just">
              <a:lnSpc>
                <a:spcPts val="3359"/>
              </a:lnSpc>
              <a:buFont typeface="Arial"/>
              <a:buChar char="•"/>
            </a:pPr>
            <a:r>
              <a:rPr lang="en-US" sz="2400">
                <a:solidFill>
                  <a:srgbClr val="000000"/>
                </a:solidFill>
                <a:latin typeface="Montserrat"/>
              </a:rPr>
              <a:t>ATENCIÓN AL RECIÉN NACIDO.</a:t>
            </a:r>
          </a:p>
          <a:p>
            <a:pPr marL="518160" lvl="1" indent="-259080" algn="just">
              <a:lnSpc>
                <a:spcPts val="3359"/>
              </a:lnSpc>
              <a:buFont typeface="Arial"/>
              <a:buChar char="•"/>
            </a:pPr>
            <a:r>
              <a:rPr lang="en-US" sz="2400">
                <a:solidFill>
                  <a:srgbClr val="000000"/>
                </a:solidFill>
                <a:latin typeface="Montserrat"/>
              </a:rPr>
              <a:t>CURSO DE PREPARACIÓN PARA LA MATERNIDAD Y LA PATERNIDAD.</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860130" y="7931729"/>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6354" y="8727364"/>
            <a:ext cx="2595440" cy="1373072"/>
          </a:xfrm>
          <a:custGeom>
            <a:avLst/>
            <a:gdLst/>
            <a:ahLst/>
            <a:cxnLst/>
            <a:rect l="l" t="t" r="r" b="b"/>
            <a:pathLst>
              <a:path w="2595440" h="1373072">
                <a:moveTo>
                  <a:pt x="0" y="0"/>
                </a:moveTo>
                <a:lnTo>
                  <a:pt x="2595440" y="0"/>
                </a:lnTo>
                <a:lnTo>
                  <a:pt x="2595440" y="1373071"/>
                </a:lnTo>
                <a:lnTo>
                  <a:pt x="0" y="1373071"/>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76</a:t>
              </a:r>
            </a:p>
          </p:txBody>
        </p:sp>
      </p:grpSp>
      <p:sp>
        <p:nvSpPr>
          <p:cNvPr id="12" name="Freeform 12"/>
          <p:cNvSpPr/>
          <p:nvPr/>
        </p:nvSpPr>
        <p:spPr>
          <a:xfrm>
            <a:off x="2303820" y="2471452"/>
            <a:ext cx="14295724" cy="6751806"/>
          </a:xfrm>
          <a:custGeom>
            <a:avLst/>
            <a:gdLst/>
            <a:ahLst/>
            <a:cxnLst/>
            <a:rect l="l" t="t" r="r" b="b"/>
            <a:pathLst>
              <a:path w="14295724" h="6751806">
                <a:moveTo>
                  <a:pt x="0" y="0"/>
                </a:moveTo>
                <a:lnTo>
                  <a:pt x="14295723" y="0"/>
                </a:lnTo>
                <a:lnTo>
                  <a:pt x="14295723" y="6751806"/>
                </a:lnTo>
                <a:lnTo>
                  <a:pt x="0" y="6751806"/>
                </a:lnTo>
                <a:lnTo>
                  <a:pt x="0" y="0"/>
                </a:lnTo>
                <a:close/>
              </a:path>
            </a:pathLst>
          </a:custGeom>
          <a:blipFill>
            <a:blip r:embed="rId3"/>
            <a:stretch>
              <a:fillRect/>
            </a:stretch>
          </a:blipFill>
        </p:spPr>
      </p:sp>
      <p:sp>
        <p:nvSpPr>
          <p:cNvPr id="13" name="TextBox 13"/>
          <p:cNvSpPr txBox="1"/>
          <p:nvPr/>
        </p:nvSpPr>
        <p:spPr>
          <a:xfrm>
            <a:off x="1756141" y="734282"/>
            <a:ext cx="13028365" cy="1737170"/>
          </a:xfrm>
          <a:prstGeom prst="rect">
            <a:avLst/>
          </a:prstGeom>
        </p:spPr>
        <p:txBody>
          <a:bodyPr lIns="0" tIns="0" rIns="0" bIns="0" rtlCol="0" anchor="t">
            <a:spAutoFit/>
          </a:bodyPr>
          <a:lstStyle/>
          <a:p>
            <a:pPr marL="0" lvl="0" indent="0" algn="l">
              <a:lnSpc>
                <a:spcPts val="6969"/>
              </a:lnSpc>
              <a:spcBef>
                <a:spcPct val="0"/>
              </a:spcBef>
            </a:pPr>
            <a:r>
              <a:rPr lang="en-US" sz="4978" u="none" strike="noStrike">
                <a:solidFill>
                  <a:srgbClr val="24508C"/>
                </a:solidFill>
                <a:latin typeface="Tomorrow Bold"/>
              </a:rPr>
              <a:t>PRODUCCIÓN PYMS 2020-2023</a:t>
            </a:r>
          </a:p>
          <a:p>
            <a:pPr marL="0" lvl="0" indent="0" algn="l">
              <a:lnSpc>
                <a:spcPts val="6969"/>
              </a:lnSpc>
              <a:spcBef>
                <a:spcPct val="0"/>
              </a:spcBef>
            </a:pPr>
            <a:endParaRPr lang="en-US" sz="4978" u="none" strike="noStrike">
              <a:solidFill>
                <a:srgbClr val="24508C"/>
              </a:solidFill>
              <a:latin typeface="Tomorrow Bo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860130" y="7931729"/>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6354" y="8727364"/>
            <a:ext cx="2595440" cy="1373072"/>
          </a:xfrm>
          <a:custGeom>
            <a:avLst/>
            <a:gdLst/>
            <a:ahLst/>
            <a:cxnLst/>
            <a:rect l="l" t="t" r="r" b="b"/>
            <a:pathLst>
              <a:path w="2595440" h="1373072">
                <a:moveTo>
                  <a:pt x="0" y="0"/>
                </a:moveTo>
                <a:lnTo>
                  <a:pt x="2595440" y="0"/>
                </a:lnTo>
                <a:lnTo>
                  <a:pt x="2595440" y="1373071"/>
                </a:lnTo>
                <a:lnTo>
                  <a:pt x="0" y="1373071"/>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77</a:t>
              </a:r>
            </a:p>
          </p:txBody>
        </p:sp>
      </p:grpSp>
      <p:sp>
        <p:nvSpPr>
          <p:cNvPr id="12" name="Freeform 12"/>
          <p:cNvSpPr/>
          <p:nvPr/>
        </p:nvSpPr>
        <p:spPr>
          <a:xfrm>
            <a:off x="10497440" y="2014246"/>
            <a:ext cx="2831584" cy="3765404"/>
          </a:xfrm>
          <a:custGeom>
            <a:avLst/>
            <a:gdLst/>
            <a:ahLst/>
            <a:cxnLst/>
            <a:rect l="l" t="t" r="r" b="b"/>
            <a:pathLst>
              <a:path w="2831584" h="3765404">
                <a:moveTo>
                  <a:pt x="0" y="0"/>
                </a:moveTo>
                <a:lnTo>
                  <a:pt x="2831584" y="0"/>
                </a:lnTo>
                <a:lnTo>
                  <a:pt x="2831584" y="3765404"/>
                </a:lnTo>
                <a:lnTo>
                  <a:pt x="0" y="3765404"/>
                </a:lnTo>
                <a:lnTo>
                  <a:pt x="0" y="0"/>
                </a:lnTo>
                <a:close/>
              </a:path>
            </a:pathLst>
          </a:custGeom>
          <a:blipFill>
            <a:blip r:embed="rId3"/>
            <a:stretch>
              <a:fillRect/>
            </a:stretch>
          </a:blipFill>
        </p:spPr>
      </p:sp>
      <p:sp>
        <p:nvSpPr>
          <p:cNvPr id="13" name="Freeform 13"/>
          <p:cNvSpPr/>
          <p:nvPr/>
        </p:nvSpPr>
        <p:spPr>
          <a:xfrm>
            <a:off x="14616846" y="2014246"/>
            <a:ext cx="2954545" cy="6547330"/>
          </a:xfrm>
          <a:custGeom>
            <a:avLst/>
            <a:gdLst/>
            <a:ahLst/>
            <a:cxnLst/>
            <a:rect l="l" t="t" r="r" b="b"/>
            <a:pathLst>
              <a:path w="2954545" h="6547330">
                <a:moveTo>
                  <a:pt x="0" y="0"/>
                </a:moveTo>
                <a:lnTo>
                  <a:pt x="2954545" y="0"/>
                </a:lnTo>
                <a:lnTo>
                  <a:pt x="2954545" y="6547330"/>
                </a:lnTo>
                <a:lnTo>
                  <a:pt x="0" y="6547330"/>
                </a:lnTo>
                <a:lnTo>
                  <a:pt x="0" y="0"/>
                </a:lnTo>
                <a:close/>
              </a:path>
            </a:pathLst>
          </a:custGeom>
          <a:blipFill>
            <a:blip r:embed="rId4"/>
            <a:stretch>
              <a:fillRect/>
            </a:stretch>
          </a:blipFill>
        </p:spPr>
      </p:sp>
      <p:sp>
        <p:nvSpPr>
          <p:cNvPr id="14" name="Freeform 14"/>
          <p:cNvSpPr/>
          <p:nvPr/>
        </p:nvSpPr>
        <p:spPr>
          <a:xfrm>
            <a:off x="8714960" y="6462326"/>
            <a:ext cx="4614064" cy="3464683"/>
          </a:xfrm>
          <a:custGeom>
            <a:avLst/>
            <a:gdLst/>
            <a:ahLst/>
            <a:cxnLst/>
            <a:rect l="l" t="t" r="r" b="b"/>
            <a:pathLst>
              <a:path w="4614064" h="3464683">
                <a:moveTo>
                  <a:pt x="0" y="0"/>
                </a:moveTo>
                <a:lnTo>
                  <a:pt x="4614064" y="0"/>
                </a:lnTo>
                <a:lnTo>
                  <a:pt x="4614064" y="3464682"/>
                </a:lnTo>
                <a:lnTo>
                  <a:pt x="0" y="3464682"/>
                </a:lnTo>
                <a:lnTo>
                  <a:pt x="0" y="0"/>
                </a:lnTo>
                <a:close/>
              </a:path>
            </a:pathLst>
          </a:custGeom>
          <a:blipFill>
            <a:blip r:embed="rId5"/>
            <a:stretch>
              <a:fillRect/>
            </a:stretch>
          </a:blipFill>
        </p:spPr>
      </p:sp>
      <p:sp>
        <p:nvSpPr>
          <p:cNvPr id="15" name="TextBox 15"/>
          <p:cNvSpPr txBox="1"/>
          <p:nvPr/>
        </p:nvSpPr>
        <p:spPr>
          <a:xfrm>
            <a:off x="1028700" y="734282"/>
            <a:ext cx="13755806" cy="1737170"/>
          </a:xfrm>
          <a:prstGeom prst="rect">
            <a:avLst/>
          </a:prstGeom>
        </p:spPr>
        <p:txBody>
          <a:bodyPr lIns="0" tIns="0" rIns="0" bIns="0" rtlCol="0" anchor="t">
            <a:spAutoFit/>
          </a:bodyPr>
          <a:lstStyle/>
          <a:p>
            <a:pPr marL="0" lvl="0" indent="0" algn="l">
              <a:lnSpc>
                <a:spcPts val="6969"/>
              </a:lnSpc>
              <a:spcBef>
                <a:spcPct val="0"/>
              </a:spcBef>
            </a:pPr>
            <a:r>
              <a:rPr lang="en-US" sz="4978">
                <a:solidFill>
                  <a:srgbClr val="24508C"/>
                </a:solidFill>
                <a:latin typeface="Tomorrow Bold"/>
              </a:rPr>
              <a:t>RUTAS DE PYMS EN LAS COMUNIDADES</a:t>
            </a:r>
          </a:p>
          <a:p>
            <a:pPr marL="0" lvl="0" indent="0" algn="l">
              <a:lnSpc>
                <a:spcPts val="6969"/>
              </a:lnSpc>
              <a:spcBef>
                <a:spcPct val="0"/>
              </a:spcBef>
            </a:pPr>
            <a:endParaRPr lang="en-US" sz="4978">
              <a:solidFill>
                <a:srgbClr val="24508C"/>
              </a:solidFill>
              <a:latin typeface="Tomorrow Bold"/>
            </a:endParaRPr>
          </a:p>
        </p:txBody>
      </p:sp>
      <p:sp>
        <p:nvSpPr>
          <p:cNvPr id="16" name="TextBox 16"/>
          <p:cNvSpPr txBox="1"/>
          <p:nvPr/>
        </p:nvSpPr>
        <p:spPr>
          <a:xfrm>
            <a:off x="562926" y="3082330"/>
            <a:ext cx="8063188" cy="3209963"/>
          </a:xfrm>
          <a:prstGeom prst="rect">
            <a:avLst/>
          </a:prstGeom>
        </p:spPr>
        <p:txBody>
          <a:bodyPr lIns="0" tIns="0" rIns="0" bIns="0" rtlCol="0" anchor="t">
            <a:spAutoFit/>
          </a:bodyPr>
          <a:lstStyle/>
          <a:p>
            <a:pPr>
              <a:lnSpc>
                <a:spcPts val="4268"/>
              </a:lnSpc>
              <a:spcBef>
                <a:spcPct val="0"/>
              </a:spcBef>
            </a:pPr>
            <a:r>
              <a:rPr lang="en-US" sz="3049">
                <a:solidFill>
                  <a:srgbClr val="000000"/>
                </a:solidFill>
                <a:latin typeface="Montserrat"/>
              </a:rPr>
              <a:t>LA DESCENTRALIZACIÓN DE LOS SERVICIOS DE PROMOCIÓN Y MANTENIMIENTO DE LA SALUD, LLEVANDO TODA LA OFERTA DE SERVICIOS DE LA ESE HASTA EL TOTAL DE LA POBLACIÓN.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Bold"/>
                </a:rPr>
                <a:t>6</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TextBox 12"/>
          <p:cNvSpPr txBox="1"/>
          <p:nvPr/>
        </p:nvSpPr>
        <p:spPr>
          <a:xfrm>
            <a:off x="2057400" y="2176626"/>
            <a:ext cx="12285855" cy="5193729"/>
          </a:xfrm>
          <a:prstGeom prst="rect">
            <a:avLst/>
          </a:prstGeom>
        </p:spPr>
        <p:txBody>
          <a:bodyPr wrap="square" lIns="0" tIns="0" rIns="0" bIns="0" rtlCol="0" anchor="t">
            <a:spAutoFit/>
          </a:bodyPr>
          <a:lstStyle/>
          <a:p>
            <a:pPr marL="0" lvl="0" indent="0" algn="ctr">
              <a:lnSpc>
                <a:spcPts val="13999"/>
              </a:lnSpc>
              <a:spcBef>
                <a:spcPct val="0"/>
              </a:spcBef>
            </a:pPr>
            <a:r>
              <a:rPr lang="en-US" sz="9999" u="none" strike="noStrike" dirty="0">
                <a:solidFill>
                  <a:srgbClr val="24508C"/>
                </a:solidFill>
                <a:latin typeface="Tomorrow Bold"/>
              </a:rPr>
              <a:t>CUMPLIMIENTO</a:t>
            </a:r>
          </a:p>
          <a:p>
            <a:pPr marL="0" lvl="0" indent="0" algn="ctr">
              <a:lnSpc>
                <a:spcPts val="13999"/>
              </a:lnSpc>
              <a:spcBef>
                <a:spcPct val="0"/>
              </a:spcBef>
            </a:pPr>
            <a:r>
              <a:rPr lang="en-US" sz="9999" u="none" strike="noStrike" dirty="0">
                <a:solidFill>
                  <a:srgbClr val="24508C"/>
                </a:solidFill>
                <a:latin typeface="Tomorrow Bold"/>
              </a:rPr>
              <a:t>DE</a:t>
            </a:r>
          </a:p>
          <a:p>
            <a:pPr marL="0" lvl="0" indent="0" algn="ctr">
              <a:lnSpc>
                <a:spcPts val="13999"/>
              </a:lnSpc>
              <a:spcBef>
                <a:spcPct val="0"/>
              </a:spcBef>
            </a:pPr>
            <a:r>
              <a:rPr lang="en-US" sz="9999" u="none" strike="noStrike" dirty="0">
                <a:solidFill>
                  <a:srgbClr val="24508C"/>
                </a:solidFill>
                <a:latin typeface="Tomorrow Bold"/>
              </a:rPr>
              <a:t> METAS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sp>
        <p:nvSpPr>
          <p:cNvPr id="2" name="Freeform 2"/>
          <p:cNvSpPr/>
          <p:nvPr/>
        </p:nvSpPr>
        <p:spPr>
          <a:xfrm>
            <a:off x="9973865" y="3796516"/>
            <a:ext cx="11677025" cy="11677025"/>
          </a:xfrm>
          <a:custGeom>
            <a:avLst/>
            <a:gdLst/>
            <a:ahLst/>
            <a:cxnLst/>
            <a:rect l="l" t="t" r="r" b="b"/>
            <a:pathLst>
              <a:path w="11677025" h="11677025">
                <a:moveTo>
                  <a:pt x="0" y="0"/>
                </a:moveTo>
                <a:lnTo>
                  <a:pt x="11677025" y="0"/>
                </a:lnTo>
                <a:lnTo>
                  <a:pt x="11677025" y="11677025"/>
                </a:lnTo>
                <a:lnTo>
                  <a:pt x="0" y="11677025"/>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464340" y="-2771020"/>
            <a:ext cx="3952120" cy="395212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6209399" y="0"/>
            <a:ext cx="1525457" cy="152545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78</a:t>
              </a:r>
            </a:p>
          </p:txBody>
        </p:sp>
      </p:grpSp>
      <p:sp>
        <p:nvSpPr>
          <p:cNvPr id="9" name="TextBox 9"/>
          <p:cNvSpPr txBox="1"/>
          <p:nvPr/>
        </p:nvSpPr>
        <p:spPr>
          <a:xfrm>
            <a:off x="160234" y="753203"/>
            <a:ext cx="15811159" cy="1347849"/>
          </a:xfrm>
          <a:prstGeom prst="rect">
            <a:avLst/>
          </a:prstGeom>
        </p:spPr>
        <p:txBody>
          <a:bodyPr lIns="0" tIns="0" rIns="0" bIns="0" rtlCol="0" anchor="t">
            <a:spAutoFit/>
          </a:bodyPr>
          <a:lstStyle/>
          <a:p>
            <a:pPr>
              <a:lnSpc>
                <a:spcPts val="10538"/>
              </a:lnSpc>
            </a:pPr>
            <a:r>
              <a:rPr lang="en-US" sz="8782">
                <a:solidFill>
                  <a:srgbClr val="24508C"/>
                </a:solidFill>
                <a:latin typeface="Tomorrow Bold"/>
              </a:rPr>
              <a:t>LABORATORIO 2020-2024</a:t>
            </a:r>
          </a:p>
        </p:txBody>
      </p:sp>
      <p:grpSp>
        <p:nvGrpSpPr>
          <p:cNvPr id="10" name="Group 10"/>
          <p:cNvGrpSpPr/>
          <p:nvPr/>
        </p:nvGrpSpPr>
        <p:grpSpPr>
          <a:xfrm>
            <a:off x="-5289598" y="7594596"/>
            <a:ext cx="9567614" cy="956761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4"/>
            <a:stretch>
              <a:fillRect/>
            </a:stretch>
          </a:blipFill>
        </p:spPr>
      </p:sp>
      <p:grpSp>
        <p:nvGrpSpPr>
          <p:cNvPr id="14" name="Group 14"/>
          <p:cNvGrpSpPr/>
          <p:nvPr/>
        </p:nvGrpSpPr>
        <p:grpSpPr>
          <a:xfrm>
            <a:off x="-5289598" y="7594596"/>
            <a:ext cx="9567614" cy="956761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7" name="Freeform 17"/>
          <p:cNvSpPr/>
          <p:nvPr/>
        </p:nvSpPr>
        <p:spPr>
          <a:xfrm>
            <a:off x="36873" y="8709021"/>
            <a:ext cx="2595440" cy="1373072"/>
          </a:xfrm>
          <a:custGeom>
            <a:avLst/>
            <a:gdLst/>
            <a:ahLst/>
            <a:cxnLst/>
            <a:rect l="l" t="t" r="r" b="b"/>
            <a:pathLst>
              <a:path w="2595440" h="1373072">
                <a:moveTo>
                  <a:pt x="0" y="0"/>
                </a:moveTo>
                <a:lnTo>
                  <a:pt x="2595441" y="0"/>
                </a:lnTo>
                <a:lnTo>
                  <a:pt x="2595441" y="1373072"/>
                </a:lnTo>
                <a:lnTo>
                  <a:pt x="0" y="1373072"/>
                </a:lnTo>
                <a:lnTo>
                  <a:pt x="0" y="0"/>
                </a:lnTo>
                <a:close/>
              </a:path>
            </a:pathLst>
          </a:custGeom>
          <a:blipFill>
            <a:blip r:embed="rId4"/>
            <a:stretch>
              <a:fillRect/>
            </a:stretch>
          </a:blipFill>
        </p:spPr>
      </p:sp>
      <p:sp>
        <p:nvSpPr>
          <p:cNvPr id="18" name="TextBox 18"/>
          <p:cNvSpPr txBox="1"/>
          <p:nvPr/>
        </p:nvSpPr>
        <p:spPr>
          <a:xfrm>
            <a:off x="742172" y="5832013"/>
            <a:ext cx="6116299" cy="815136"/>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Ultra-Bold"/>
              </a:rPr>
              <a:t> A CARGO DE: ALEJANDRO CASTAÑO </a:t>
            </a:r>
          </a:p>
          <a:p>
            <a:pPr algn="ctr">
              <a:lnSpc>
                <a:spcPts val="3359"/>
              </a:lnSpc>
              <a:spcBef>
                <a:spcPct val="0"/>
              </a:spcBef>
            </a:pPr>
            <a:r>
              <a:rPr lang="en-US" sz="2400">
                <a:solidFill>
                  <a:srgbClr val="000000"/>
                </a:solidFill>
                <a:latin typeface="Montserrat Ultra-Bold"/>
              </a:rPr>
              <a:t>BACTERIOLOGO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289598" y="7594596"/>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79</a:t>
              </a:r>
            </a:p>
          </p:txBody>
        </p:sp>
      </p:grpSp>
      <p:sp>
        <p:nvSpPr>
          <p:cNvPr id="12" name="TextBox 12"/>
          <p:cNvSpPr txBox="1"/>
          <p:nvPr/>
        </p:nvSpPr>
        <p:spPr>
          <a:xfrm>
            <a:off x="2929486" y="510353"/>
            <a:ext cx="13670057" cy="894832"/>
          </a:xfrm>
          <a:prstGeom prst="rect">
            <a:avLst/>
          </a:prstGeom>
        </p:spPr>
        <p:txBody>
          <a:bodyPr lIns="0" tIns="0" rIns="0" bIns="0" rtlCol="0" anchor="t">
            <a:spAutoFit/>
          </a:bodyPr>
          <a:lstStyle/>
          <a:p>
            <a:pPr>
              <a:lnSpc>
                <a:spcPts val="7313"/>
              </a:lnSpc>
            </a:pPr>
            <a:r>
              <a:rPr lang="en-US" sz="5223">
                <a:solidFill>
                  <a:srgbClr val="24508C"/>
                </a:solidFill>
                <a:latin typeface="Tomorrow Bold"/>
              </a:rPr>
              <a:t>PRODUCCIÓN 2020-2024</a:t>
            </a:r>
          </a:p>
        </p:txBody>
      </p:sp>
      <p:sp>
        <p:nvSpPr>
          <p:cNvPr id="13" name="TextBox 13"/>
          <p:cNvSpPr txBox="1"/>
          <p:nvPr/>
        </p:nvSpPr>
        <p:spPr>
          <a:xfrm>
            <a:off x="1028700" y="3865934"/>
            <a:ext cx="17259300" cy="3181157"/>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000000"/>
                </a:solidFill>
                <a:latin typeface="Montserrat"/>
              </a:rPr>
              <a:t>EL LABORATORIO DURANTE EL PERIODO 2020-2024  TUVO UN RENDIMIENTO APROXIMADO EN PRODUCCIÓN DE:  6.019.277.937.00 COP</a:t>
            </a:r>
          </a:p>
          <a:p>
            <a:pPr>
              <a:lnSpc>
                <a:spcPts val="4200"/>
              </a:lnSpc>
            </a:pPr>
            <a:r>
              <a:rPr lang="en-US" sz="3000">
                <a:solidFill>
                  <a:srgbClr val="000000"/>
                </a:solidFill>
                <a:latin typeface="Montserrat"/>
              </a:rPr>
              <a:t> </a:t>
            </a:r>
          </a:p>
          <a:p>
            <a:pPr marL="647700" lvl="1" indent="-323850">
              <a:lnSpc>
                <a:spcPts val="4200"/>
              </a:lnSpc>
              <a:buFont typeface="Arial"/>
              <a:buChar char="•"/>
            </a:pPr>
            <a:r>
              <a:rPr lang="en-US" sz="3000">
                <a:solidFill>
                  <a:srgbClr val="000000"/>
                </a:solidFill>
                <a:latin typeface="Montserrat"/>
              </a:rPr>
              <a:t>PARA UN TOTAL DE: 194.526 EXÁMENES PARACLÍNICOS FACTURADOS Y REPORTADOS. </a:t>
            </a:r>
          </a:p>
          <a:p>
            <a:pPr>
              <a:lnSpc>
                <a:spcPts val="4200"/>
              </a:lnSpc>
            </a:pPr>
            <a:endParaRPr lang="en-US" sz="3000">
              <a:solidFill>
                <a:srgbClr val="000000"/>
              </a:solidFill>
              <a:latin typeface="Montserra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289598" y="7594596"/>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80</a:t>
              </a:r>
            </a:p>
          </p:txBody>
        </p:sp>
      </p:grpSp>
      <p:sp>
        <p:nvSpPr>
          <p:cNvPr id="12" name="TextBox 12"/>
          <p:cNvSpPr txBox="1"/>
          <p:nvPr/>
        </p:nvSpPr>
        <p:spPr>
          <a:xfrm>
            <a:off x="3501291" y="542925"/>
            <a:ext cx="10558752" cy="895899"/>
          </a:xfrm>
          <a:prstGeom prst="rect">
            <a:avLst/>
          </a:prstGeom>
        </p:spPr>
        <p:txBody>
          <a:bodyPr lIns="0" tIns="0" rIns="0" bIns="0" rtlCol="0" anchor="t">
            <a:spAutoFit/>
          </a:bodyPr>
          <a:lstStyle/>
          <a:p>
            <a:pPr marL="0" lvl="0" indent="0" algn="l">
              <a:lnSpc>
                <a:spcPts val="7313"/>
              </a:lnSpc>
              <a:spcBef>
                <a:spcPct val="0"/>
              </a:spcBef>
            </a:pPr>
            <a:r>
              <a:rPr lang="en-US" sz="5223" u="none" strike="noStrike">
                <a:solidFill>
                  <a:srgbClr val="24508C"/>
                </a:solidFill>
                <a:latin typeface="Tomorrow Bold"/>
              </a:rPr>
              <a:t>TALENTO HUMANO 2020-2024</a:t>
            </a:r>
          </a:p>
        </p:txBody>
      </p:sp>
      <p:sp>
        <p:nvSpPr>
          <p:cNvPr id="13" name="TextBox 13"/>
          <p:cNvSpPr txBox="1"/>
          <p:nvPr/>
        </p:nvSpPr>
        <p:spPr>
          <a:xfrm>
            <a:off x="1028700" y="3046499"/>
            <a:ext cx="17259300" cy="4167121"/>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ontserrat"/>
              </a:rPr>
              <a:t>DURANTE ESTE PERIODO EL LABORATORIO HA TENIDO UN EQUIPO MULTIDISCIPLINARIO DE PROFESIONALES ALTAMENTE CALIFICADOS Y COMPROMETIDOS CON LA CALIDAD EN LA PRESTACIÓN DE SERVICIOS. </a:t>
            </a:r>
          </a:p>
          <a:p>
            <a:pPr>
              <a:lnSpc>
                <a:spcPts val="3359"/>
              </a:lnSpc>
              <a:spcBef>
                <a:spcPct val="0"/>
              </a:spcBef>
            </a:pPr>
            <a:endParaRPr lang="en-US" sz="2400">
              <a:solidFill>
                <a:srgbClr val="000000"/>
              </a:solidFill>
              <a:latin typeface="Montserrat"/>
            </a:endParaRPr>
          </a:p>
          <a:p>
            <a:pPr>
              <a:lnSpc>
                <a:spcPts val="3359"/>
              </a:lnSpc>
              <a:spcBef>
                <a:spcPct val="0"/>
              </a:spcBef>
            </a:pPr>
            <a:r>
              <a:rPr lang="en-US" sz="2400">
                <a:solidFill>
                  <a:srgbClr val="000000"/>
                </a:solidFill>
                <a:latin typeface="Montserrat"/>
              </a:rPr>
              <a:t>AHORA EL LABORATORIO CUENTA CON EL SIGUIENTE TALENTO HUMANO: </a:t>
            </a:r>
          </a:p>
          <a:p>
            <a:pPr marL="518160" lvl="1" indent="-259080">
              <a:lnSpc>
                <a:spcPts val="3359"/>
              </a:lnSpc>
              <a:buFont typeface="Arial"/>
              <a:buChar char="•"/>
            </a:pPr>
            <a:r>
              <a:rPr lang="en-US" sz="2400">
                <a:solidFill>
                  <a:srgbClr val="000000"/>
                </a:solidFill>
                <a:latin typeface="Montserrat"/>
              </a:rPr>
              <a:t>DOS AUXILIARES DE ENFERMERÍA CON FORMACIÓN TÉCNICA CERTIFICADA CON FORMACIÓN TÉCNICA CERTIFICADA .</a:t>
            </a:r>
          </a:p>
          <a:p>
            <a:pPr>
              <a:lnSpc>
                <a:spcPts val="3359"/>
              </a:lnSpc>
            </a:pPr>
            <a:endParaRPr lang="en-US" sz="2400">
              <a:solidFill>
                <a:srgbClr val="000000"/>
              </a:solidFill>
              <a:latin typeface="Montserrat"/>
            </a:endParaRPr>
          </a:p>
          <a:p>
            <a:pPr marL="518160" lvl="1" indent="-259080">
              <a:lnSpc>
                <a:spcPts val="3359"/>
              </a:lnSpc>
              <a:buFont typeface="Arial"/>
              <a:buChar char="•"/>
            </a:pPr>
            <a:r>
              <a:rPr lang="en-US" sz="2400">
                <a:solidFill>
                  <a:srgbClr val="000000"/>
                </a:solidFill>
                <a:latin typeface="Montserrat"/>
              </a:rPr>
              <a:t>DOS PROFESIONALES EN BACTERIOLOGÍA CON UNA SOLIDA FORMACIÓN ACADÉMICA Y LA EXPERIENCIA NECESARIA PARA DESENVOLVERSE EN EL ÁMBITO CLÍNICO</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289598" y="7594596"/>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81</a:t>
              </a:r>
            </a:p>
          </p:txBody>
        </p:sp>
      </p:grpSp>
      <p:sp>
        <p:nvSpPr>
          <p:cNvPr id="12" name="TextBox 12"/>
          <p:cNvSpPr txBox="1"/>
          <p:nvPr/>
        </p:nvSpPr>
        <p:spPr>
          <a:xfrm>
            <a:off x="3501291" y="542925"/>
            <a:ext cx="11949960" cy="895899"/>
          </a:xfrm>
          <a:prstGeom prst="rect">
            <a:avLst/>
          </a:prstGeom>
        </p:spPr>
        <p:txBody>
          <a:bodyPr lIns="0" tIns="0" rIns="0" bIns="0" rtlCol="0" anchor="t">
            <a:spAutoFit/>
          </a:bodyPr>
          <a:lstStyle/>
          <a:p>
            <a:pPr marL="0" lvl="0" indent="0" algn="l">
              <a:lnSpc>
                <a:spcPts val="7313"/>
              </a:lnSpc>
              <a:spcBef>
                <a:spcPct val="0"/>
              </a:spcBef>
            </a:pPr>
            <a:r>
              <a:rPr lang="en-US" sz="5223">
                <a:solidFill>
                  <a:srgbClr val="24508C"/>
                </a:solidFill>
                <a:latin typeface="Tomorrow Bold"/>
              </a:rPr>
              <a:t>PRINCIPALES LOGROS 2020-2024</a:t>
            </a:r>
          </a:p>
        </p:txBody>
      </p:sp>
      <p:sp>
        <p:nvSpPr>
          <p:cNvPr id="13" name="TextBox 13"/>
          <p:cNvSpPr txBox="1"/>
          <p:nvPr/>
        </p:nvSpPr>
        <p:spPr>
          <a:xfrm>
            <a:off x="743742" y="3207390"/>
            <a:ext cx="17465058" cy="3290459"/>
          </a:xfrm>
          <a:prstGeom prst="rect">
            <a:avLst/>
          </a:prstGeom>
        </p:spPr>
        <p:txBody>
          <a:bodyPr lIns="0" tIns="0" rIns="0" bIns="0" rtlCol="0" anchor="t">
            <a:spAutoFit/>
          </a:bodyPr>
          <a:lstStyle/>
          <a:p>
            <a:pPr marL="524337" lvl="1" indent="-262169">
              <a:lnSpc>
                <a:spcPts val="3400"/>
              </a:lnSpc>
              <a:buFont typeface="Arial"/>
              <a:buChar char="•"/>
            </a:pPr>
            <a:r>
              <a:rPr lang="en-US" sz="2428">
                <a:solidFill>
                  <a:srgbClr val="000000"/>
                </a:solidFill>
                <a:latin typeface="Montserrat"/>
              </a:rPr>
              <a:t>ADQUISICIÓN NUEVOS EQUIPOS DE HEMATOLOGÍA Y BIOQUÍMICA CLÍNICA.</a:t>
            </a:r>
          </a:p>
          <a:p>
            <a:pPr>
              <a:lnSpc>
                <a:spcPts val="3400"/>
              </a:lnSpc>
            </a:pPr>
            <a:endParaRPr lang="en-US" sz="2428">
              <a:solidFill>
                <a:srgbClr val="000000"/>
              </a:solidFill>
              <a:latin typeface="Montserrat"/>
            </a:endParaRPr>
          </a:p>
          <a:p>
            <a:pPr marL="524337" lvl="1" indent="-262169">
              <a:lnSpc>
                <a:spcPts val="3400"/>
              </a:lnSpc>
              <a:buFont typeface="Arial"/>
              <a:buChar char="•"/>
            </a:pPr>
            <a:r>
              <a:rPr lang="en-US" sz="2428">
                <a:solidFill>
                  <a:srgbClr val="000000"/>
                </a:solidFill>
                <a:latin typeface="Montserrat"/>
              </a:rPr>
              <a:t>EL LABORATORIO AUMENTÓ LA OFERTA DE LOS EXÁMENES PARACLÍNICOS, INCORPORANDO NUEVOS ANÁLISIS Y PRUEBAS DIAGNÓSTICAS EN EL ÁREA DE BIOQUÍMICA CLÍNICA</a:t>
            </a:r>
          </a:p>
          <a:p>
            <a:pPr>
              <a:lnSpc>
                <a:spcPts val="5779"/>
              </a:lnSpc>
            </a:pPr>
            <a:endParaRPr lang="en-US" sz="2428">
              <a:solidFill>
                <a:srgbClr val="000000"/>
              </a:solidFill>
              <a:latin typeface="Montserrat"/>
            </a:endParaRPr>
          </a:p>
          <a:p>
            <a:pPr marL="524337" lvl="1" indent="-262169">
              <a:lnSpc>
                <a:spcPts val="3400"/>
              </a:lnSpc>
              <a:buFont typeface="Arial"/>
              <a:buChar char="•"/>
            </a:pPr>
            <a:r>
              <a:rPr lang="en-US" sz="2428">
                <a:solidFill>
                  <a:srgbClr val="000000"/>
                </a:solidFill>
                <a:latin typeface="Montserrat"/>
              </a:rPr>
              <a:t>PARTICIPACIÓN ACTIVA EN PROGRAMAS DE CONTROL DE CALIDAD EXTERNOS PARA COMPARAR RESULTADOS CON LABORATORIOS DE REFERENCIA A NIVEL NACIONAL.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289598" y="7594596"/>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82</a:t>
              </a:r>
            </a:p>
          </p:txBody>
        </p:sp>
      </p:grpSp>
      <p:sp>
        <p:nvSpPr>
          <p:cNvPr id="12" name="TextBox 12"/>
          <p:cNvSpPr txBox="1"/>
          <p:nvPr/>
        </p:nvSpPr>
        <p:spPr>
          <a:xfrm>
            <a:off x="3501291" y="542925"/>
            <a:ext cx="10299577" cy="895899"/>
          </a:xfrm>
          <a:prstGeom prst="rect">
            <a:avLst/>
          </a:prstGeom>
        </p:spPr>
        <p:txBody>
          <a:bodyPr lIns="0" tIns="0" rIns="0" bIns="0" rtlCol="0" anchor="t">
            <a:spAutoFit/>
          </a:bodyPr>
          <a:lstStyle/>
          <a:p>
            <a:pPr marL="0" lvl="0" indent="0" algn="l">
              <a:lnSpc>
                <a:spcPts val="7313"/>
              </a:lnSpc>
              <a:spcBef>
                <a:spcPct val="0"/>
              </a:spcBef>
            </a:pPr>
            <a:r>
              <a:rPr lang="en-US" sz="5223">
                <a:solidFill>
                  <a:srgbClr val="24508C"/>
                </a:solidFill>
                <a:latin typeface="Tomorrow Bold"/>
              </a:rPr>
              <a:t>EXPERIENCIA DE ÉXITO 2024 </a:t>
            </a:r>
          </a:p>
        </p:txBody>
      </p:sp>
      <p:sp>
        <p:nvSpPr>
          <p:cNvPr id="13" name="TextBox 13"/>
          <p:cNvSpPr txBox="1"/>
          <p:nvPr/>
        </p:nvSpPr>
        <p:spPr>
          <a:xfrm>
            <a:off x="374799" y="3388923"/>
            <a:ext cx="17913201" cy="2780436"/>
          </a:xfrm>
          <a:prstGeom prst="rect">
            <a:avLst/>
          </a:prstGeom>
        </p:spPr>
        <p:txBody>
          <a:bodyPr lIns="0" tIns="0" rIns="0" bIns="0" rtlCol="0" anchor="t">
            <a:spAutoFit/>
          </a:bodyPr>
          <a:lstStyle/>
          <a:p>
            <a:pPr marL="567516" lvl="1" indent="-283758">
              <a:lnSpc>
                <a:spcPts val="3680"/>
              </a:lnSpc>
              <a:buFont typeface="Arial"/>
              <a:buChar char="•"/>
            </a:pPr>
            <a:r>
              <a:rPr lang="en-US" sz="2628">
                <a:solidFill>
                  <a:srgbClr val="000000"/>
                </a:solidFill>
                <a:latin typeface="Montserrat"/>
              </a:rPr>
              <a:t>AMPLIACIÓN, MODERNIZACIÓN Y ADECUACIÓN DE LAS INSTALACIONES PARA PERMITIR LA INSTALACIÓN DE LOS NUEVOS EQUIPOS DE HEMATOLOGÍA Y QUÍMICA CLÍNICA.</a:t>
            </a:r>
          </a:p>
          <a:p>
            <a:pPr>
              <a:lnSpc>
                <a:spcPts val="3680"/>
              </a:lnSpc>
            </a:pPr>
            <a:endParaRPr lang="en-US" sz="2628">
              <a:solidFill>
                <a:srgbClr val="000000"/>
              </a:solidFill>
              <a:latin typeface="Montserrat"/>
            </a:endParaRPr>
          </a:p>
          <a:p>
            <a:pPr marL="567516" lvl="1" indent="-283758">
              <a:lnSpc>
                <a:spcPts val="3680"/>
              </a:lnSpc>
              <a:buFont typeface="Arial"/>
              <a:buChar char="•"/>
            </a:pPr>
            <a:r>
              <a:rPr lang="en-US" sz="2628">
                <a:solidFill>
                  <a:srgbClr val="000000"/>
                </a:solidFill>
                <a:latin typeface="Montserrat"/>
              </a:rPr>
              <a:t>Formación y capacitación del personal para actualizar conocimientos y habilidades en el manejo de los nuevos equipos y los nuevos análisis ofertados.</a:t>
            </a:r>
          </a:p>
          <a:p>
            <a:pPr>
              <a:lnSpc>
                <a:spcPts val="3680"/>
              </a:lnSpc>
            </a:pPr>
            <a:endParaRPr lang="en-US" sz="2628">
              <a:solidFill>
                <a:srgbClr val="000000"/>
              </a:solidFill>
              <a:latin typeface="Montserrat"/>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289598" y="7594596"/>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83</a:t>
              </a:r>
            </a:p>
          </p:txBody>
        </p:sp>
      </p:grpSp>
      <p:sp>
        <p:nvSpPr>
          <p:cNvPr id="12" name="Freeform 12"/>
          <p:cNvSpPr/>
          <p:nvPr/>
        </p:nvSpPr>
        <p:spPr>
          <a:xfrm>
            <a:off x="345830" y="2136421"/>
            <a:ext cx="9179140" cy="5054776"/>
          </a:xfrm>
          <a:custGeom>
            <a:avLst/>
            <a:gdLst/>
            <a:ahLst/>
            <a:cxnLst/>
            <a:rect l="l" t="t" r="r" b="b"/>
            <a:pathLst>
              <a:path w="9179140" h="5054776">
                <a:moveTo>
                  <a:pt x="0" y="0"/>
                </a:moveTo>
                <a:lnTo>
                  <a:pt x="9179140" y="0"/>
                </a:lnTo>
                <a:lnTo>
                  <a:pt x="9179140" y="5054776"/>
                </a:lnTo>
                <a:lnTo>
                  <a:pt x="0" y="5054776"/>
                </a:lnTo>
                <a:lnTo>
                  <a:pt x="0" y="0"/>
                </a:lnTo>
                <a:close/>
              </a:path>
            </a:pathLst>
          </a:custGeom>
          <a:blipFill>
            <a:blip r:embed="rId3"/>
            <a:stretch>
              <a:fillRect t="-1046" b="-1046"/>
            </a:stretch>
          </a:blipFill>
        </p:spPr>
      </p:sp>
      <p:sp>
        <p:nvSpPr>
          <p:cNvPr id="13" name="Freeform 13"/>
          <p:cNvSpPr/>
          <p:nvPr/>
        </p:nvSpPr>
        <p:spPr>
          <a:xfrm>
            <a:off x="10486924" y="3704840"/>
            <a:ext cx="7272439" cy="5932485"/>
          </a:xfrm>
          <a:custGeom>
            <a:avLst/>
            <a:gdLst/>
            <a:ahLst/>
            <a:cxnLst/>
            <a:rect l="l" t="t" r="r" b="b"/>
            <a:pathLst>
              <a:path w="7272439" h="5932485">
                <a:moveTo>
                  <a:pt x="0" y="0"/>
                </a:moveTo>
                <a:lnTo>
                  <a:pt x="7272440" y="0"/>
                </a:lnTo>
                <a:lnTo>
                  <a:pt x="7272440" y="5932484"/>
                </a:lnTo>
                <a:lnTo>
                  <a:pt x="0" y="5932484"/>
                </a:lnTo>
                <a:lnTo>
                  <a:pt x="0" y="0"/>
                </a:lnTo>
                <a:close/>
              </a:path>
            </a:pathLst>
          </a:custGeom>
          <a:blipFill>
            <a:blip r:embed="rId4"/>
            <a:stretch>
              <a:fillRect t="-2076" b="-2076"/>
            </a:stretch>
          </a:blipFill>
        </p:spPr>
      </p:sp>
      <p:sp>
        <p:nvSpPr>
          <p:cNvPr id="14" name="TextBox 14"/>
          <p:cNvSpPr txBox="1"/>
          <p:nvPr/>
        </p:nvSpPr>
        <p:spPr>
          <a:xfrm>
            <a:off x="3312138" y="552749"/>
            <a:ext cx="13028365" cy="857745"/>
          </a:xfrm>
          <a:prstGeom prst="rect">
            <a:avLst/>
          </a:prstGeom>
        </p:spPr>
        <p:txBody>
          <a:bodyPr lIns="0" tIns="0" rIns="0" bIns="0" rtlCol="0" anchor="t">
            <a:spAutoFit/>
          </a:bodyPr>
          <a:lstStyle/>
          <a:p>
            <a:pPr>
              <a:lnSpc>
                <a:spcPts val="6969"/>
              </a:lnSpc>
            </a:pPr>
            <a:r>
              <a:rPr lang="en-US" sz="4978">
                <a:solidFill>
                  <a:srgbClr val="24508C"/>
                </a:solidFill>
                <a:latin typeface="Tomorrow Bold"/>
              </a:rPr>
              <a:t>ADQUISICIONES  LABORATORIO</a:t>
            </a:r>
          </a:p>
        </p:txBody>
      </p:sp>
      <p:grpSp>
        <p:nvGrpSpPr>
          <p:cNvPr id="15" name="Group 15"/>
          <p:cNvGrpSpPr/>
          <p:nvPr/>
        </p:nvGrpSpPr>
        <p:grpSpPr>
          <a:xfrm>
            <a:off x="4935400" y="7405868"/>
            <a:ext cx="2881132" cy="288113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6FB7"/>
            </a:solidFill>
          </p:spPr>
        </p:sp>
        <p:sp>
          <p:nvSpPr>
            <p:cNvPr id="17" name="TextBox 17"/>
            <p:cNvSpPr txBox="1"/>
            <p:nvPr/>
          </p:nvSpPr>
          <p:spPr>
            <a:xfrm>
              <a:off x="76200" y="47625"/>
              <a:ext cx="660400" cy="688975"/>
            </a:xfrm>
            <a:prstGeom prst="rect">
              <a:avLst/>
            </a:prstGeom>
          </p:spPr>
          <p:txBody>
            <a:bodyPr lIns="50800" tIns="50800" rIns="50800" bIns="50800" rtlCol="0" anchor="ctr"/>
            <a:lstStyle/>
            <a:p>
              <a:pPr algn="ctr">
                <a:lnSpc>
                  <a:spcPts val="2379"/>
                </a:lnSpc>
              </a:pPr>
              <a:r>
                <a:rPr lang="en-US" sz="1699">
                  <a:solidFill>
                    <a:srgbClr val="FFFFFF"/>
                  </a:solidFill>
                  <a:latin typeface="Montserrat Ultra-Bold"/>
                </a:rPr>
                <a:t>$196.548.333 RENOVACIÓN DE  DE LOS EQUIPO DE LABORATORIO</a:t>
              </a:r>
            </a:p>
          </p:txBody>
        </p:sp>
      </p:grpSp>
      <p:sp>
        <p:nvSpPr>
          <p:cNvPr id="18" name="TextBox 18"/>
          <p:cNvSpPr txBox="1"/>
          <p:nvPr/>
        </p:nvSpPr>
        <p:spPr>
          <a:xfrm>
            <a:off x="647731" y="1862672"/>
            <a:ext cx="1620446" cy="273749"/>
          </a:xfrm>
          <a:prstGeom prst="rect">
            <a:avLst/>
          </a:prstGeom>
        </p:spPr>
        <p:txBody>
          <a:bodyPr lIns="0" tIns="0" rIns="0" bIns="0" rtlCol="0" anchor="t">
            <a:spAutoFit/>
          </a:bodyPr>
          <a:lstStyle/>
          <a:p>
            <a:pPr>
              <a:lnSpc>
                <a:spcPts val="2235"/>
              </a:lnSpc>
            </a:pPr>
            <a:r>
              <a:rPr lang="en-US" sz="1596">
                <a:solidFill>
                  <a:srgbClr val="24508C"/>
                </a:solidFill>
                <a:latin typeface="Tomorrow Bold"/>
              </a:rPr>
              <a:t>ANTES</a:t>
            </a:r>
          </a:p>
        </p:txBody>
      </p:sp>
      <p:sp>
        <p:nvSpPr>
          <p:cNvPr id="19" name="TextBox 19"/>
          <p:cNvSpPr txBox="1"/>
          <p:nvPr/>
        </p:nvSpPr>
        <p:spPr>
          <a:xfrm>
            <a:off x="10625150" y="3431091"/>
            <a:ext cx="1620446" cy="273749"/>
          </a:xfrm>
          <a:prstGeom prst="rect">
            <a:avLst/>
          </a:prstGeom>
        </p:spPr>
        <p:txBody>
          <a:bodyPr lIns="0" tIns="0" rIns="0" bIns="0" rtlCol="0" anchor="t">
            <a:spAutoFit/>
          </a:bodyPr>
          <a:lstStyle/>
          <a:p>
            <a:pPr algn="ctr">
              <a:lnSpc>
                <a:spcPts val="2235"/>
              </a:lnSpc>
            </a:pPr>
            <a:r>
              <a:rPr lang="en-US" sz="1596">
                <a:solidFill>
                  <a:srgbClr val="24508C"/>
                </a:solidFill>
                <a:latin typeface="Tomorrow Bold"/>
              </a:rPr>
              <a:t>DESPUES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sp>
        <p:nvSpPr>
          <p:cNvPr id="2" name="Freeform 2"/>
          <p:cNvSpPr/>
          <p:nvPr/>
        </p:nvSpPr>
        <p:spPr>
          <a:xfrm>
            <a:off x="9973865" y="3796516"/>
            <a:ext cx="11677025" cy="11677025"/>
          </a:xfrm>
          <a:custGeom>
            <a:avLst/>
            <a:gdLst/>
            <a:ahLst/>
            <a:cxnLst/>
            <a:rect l="l" t="t" r="r" b="b"/>
            <a:pathLst>
              <a:path w="11677025" h="11677025">
                <a:moveTo>
                  <a:pt x="0" y="0"/>
                </a:moveTo>
                <a:lnTo>
                  <a:pt x="11677025" y="0"/>
                </a:lnTo>
                <a:lnTo>
                  <a:pt x="11677025" y="11677025"/>
                </a:lnTo>
                <a:lnTo>
                  <a:pt x="0" y="11677025"/>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464340" y="-2771020"/>
            <a:ext cx="3952120" cy="395212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6209399" y="0"/>
            <a:ext cx="1525457" cy="152545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84</a:t>
              </a:r>
            </a:p>
          </p:txBody>
        </p:sp>
      </p:grpSp>
      <p:sp>
        <p:nvSpPr>
          <p:cNvPr id="9" name="TextBox 9"/>
          <p:cNvSpPr txBox="1"/>
          <p:nvPr/>
        </p:nvSpPr>
        <p:spPr>
          <a:xfrm>
            <a:off x="356689" y="1171575"/>
            <a:ext cx="17574622" cy="1447795"/>
          </a:xfrm>
          <a:prstGeom prst="rect">
            <a:avLst/>
          </a:prstGeom>
        </p:spPr>
        <p:txBody>
          <a:bodyPr lIns="0" tIns="0" rIns="0" bIns="0" rtlCol="0" anchor="t">
            <a:spAutoFit/>
          </a:bodyPr>
          <a:lstStyle/>
          <a:p>
            <a:pPr>
              <a:lnSpc>
                <a:spcPts val="11378"/>
              </a:lnSpc>
            </a:pPr>
            <a:r>
              <a:rPr lang="en-US" sz="9482">
                <a:solidFill>
                  <a:srgbClr val="24508C"/>
                </a:solidFill>
                <a:latin typeface="Tomorrow Bold"/>
              </a:rPr>
              <a:t>FISIOTERAPIA</a:t>
            </a:r>
          </a:p>
        </p:txBody>
      </p:sp>
      <p:grpSp>
        <p:nvGrpSpPr>
          <p:cNvPr id="10" name="Group 10"/>
          <p:cNvGrpSpPr/>
          <p:nvPr/>
        </p:nvGrpSpPr>
        <p:grpSpPr>
          <a:xfrm>
            <a:off x="-5289598" y="7594596"/>
            <a:ext cx="9567614" cy="956761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4"/>
            <a:stretch>
              <a:fillRect/>
            </a:stretch>
          </a:blipFill>
        </p:spPr>
      </p:sp>
      <p:grpSp>
        <p:nvGrpSpPr>
          <p:cNvPr id="14" name="Group 14"/>
          <p:cNvGrpSpPr/>
          <p:nvPr/>
        </p:nvGrpSpPr>
        <p:grpSpPr>
          <a:xfrm>
            <a:off x="-5289598" y="7594596"/>
            <a:ext cx="9567614" cy="956761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7" name="Freeform 17"/>
          <p:cNvSpPr/>
          <p:nvPr/>
        </p:nvSpPr>
        <p:spPr>
          <a:xfrm>
            <a:off x="36873" y="8709021"/>
            <a:ext cx="2595440" cy="1373072"/>
          </a:xfrm>
          <a:custGeom>
            <a:avLst/>
            <a:gdLst/>
            <a:ahLst/>
            <a:cxnLst/>
            <a:rect l="l" t="t" r="r" b="b"/>
            <a:pathLst>
              <a:path w="2595440" h="1373072">
                <a:moveTo>
                  <a:pt x="0" y="0"/>
                </a:moveTo>
                <a:lnTo>
                  <a:pt x="2595441" y="0"/>
                </a:lnTo>
                <a:lnTo>
                  <a:pt x="2595441" y="1373072"/>
                </a:lnTo>
                <a:lnTo>
                  <a:pt x="0" y="1373072"/>
                </a:lnTo>
                <a:lnTo>
                  <a:pt x="0" y="0"/>
                </a:lnTo>
                <a:close/>
              </a:path>
            </a:pathLst>
          </a:custGeom>
          <a:blipFill>
            <a:blip r:embed="rId4"/>
            <a:stretch>
              <a:fillRect/>
            </a:stretch>
          </a:blipFill>
        </p:spPr>
      </p:sp>
      <p:sp>
        <p:nvSpPr>
          <p:cNvPr id="18" name="TextBox 18"/>
          <p:cNvSpPr txBox="1"/>
          <p:nvPr/>
        </p:nvSpPr>
        <p:spPr>
          <a:xfrm>
            <a:off x="1093997" y="5832013"/>
            <a:ext cx="5412651" cy="815136"/>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Ultra-Bold"/>
              </a:rPr>
              <a:t> A CARGO DE: CAROLINA GALLO  </a:t>
            </a:r>
          </a:p>
          <a:p>
            <a:pPr algn="ctr">
              <a:lnSpc>
                <a:spcPts val="3359"/>
              </a:lnSpc>
              <a:spcBef>
                <a:spcPct val="0"/>
              </a:spcBef>
            </a:pPr>
            <a:r>
              <a:rPr lang="en-US" sz="2400">
                <a:solidFill>
                  <a:srgbClr val="000000"/>
                </a:solidFill>
                <a:latin typeface="Montserrat Ultra-Bold"/>
              </a:rPr>
              <a:t>FISIOTERAPEUTA</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289598" y="7594596"/>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grpSp>
        <p:nvGrpSpPr>
          <p:cNvPr id="9" name="Group 9"/>
          <p:cNvGrpSpPr/>
          <p:nvPr/>
        </p:nvGrpSpPr>
        <p:grpSpPr>
          <a:xfrm>
            <a:off x="16464340" y="0"/>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85</a:t>
              </a:r>
            </a:p>
          </p:txBody>
        </p:sp>
      </p:grpSp>
      <p:sp>
        <p:nvSpPr>
          <p:cNvPr id="12" name="TextBox 12"/>
          <p:cNvSpPr txBox="1"/>
          <p:nvPr/>
        </p:nvSpPr>
        <p:spPr>
          <a:xfrm>
            <a:off x="3026872" y="680790"/>
            <a:ext cx="13028365" cy="1012688"/>
          </a:xfrm>
          <a:prstGeom prst="rect">
            <a:avLst/>
          </a:prstGeom>
        </p:spPr>
        <p:txBody>
          <a:bodyPr lIns="0" tIns="0" rIns="0" bIns="0" rtlCol="0" anchor="t">
            <a:spAutoFit/>
          </a:bodyPr>
          <a:lstStyle/>
          <a:p>
            <a:pPr>
              <a:lnSpc>
                <a:spcPts val="8229"/>
              </a:lnSpc>
            </a:pPr>
            <a:r>
              <a:rPr lang="en-US" sz="5878">
                <a:solidFill>
                  <a:srgbClr val="24508C"/>
                </a:solidFill>
                <a:latin typeface="Tomorrow Bold"/>
              </a:rPr>
              <a:t>ÁREA DE FISIOTERAPIA</a:t>
            </a:r>
          </a:p>
        </p:txBody>
      </p:sp>
      <p:sp>
        <p:nvSpPr>
          <p:cNvPr id="13" name="TextBox 13"/>
          <p:cNvSpPr txBox="1"/>
          <p:nvPr/>
        </p:nvSpPr>
        <p:spPr>
          <a:xfrm>
            <a:off x="312634" y="3308181"/>
            <a:ext cx="18127766" cy="2624087"/>
          </a:xfrm>
          <a:prstGeom prst="rect">
            <a:avLst/>
          </a:prstGeom>
        </p:spPr>
        <p:txBody>
          <a:bodyPr lIns="0" tIns="0" rIns="0" bIns="0" rtlCol="0" anchor="t">
            <a:spAutoFit/>
          </a:bodyPr>
          <a:lstStyle/>
          <a:p>
            <a:pPr>
              <a:lnSpc>
                <a:spcPts val="3529"/>
              </a:lnSpc>
              <a:spcBef>
                <a:spcPct val="0"/>
              </a:spcBef>
            </a:pPr>
            <a:r>
              <a:rPr lang="en-US" sz="2520">
                <a:solidFill>
                  <a:srgbClr val="000000"/>
                </a:solidFill>
                <a:latin typeface="Montserrat"/>
              </a:rPr>
              <a:t>EN EL SERVICIO DE FISIOTERAPIA DE LA E.S.E HOSPITAL SANTA TERESITA DE PÁCORA, EN ÉSTE CUATRIENIO SE HA BUSCADO BRINDAR UNA ATENCIÓN INTEGRAL AL USUARIO EN LAS DISTINTAS ÁREAS O SERVICIOS QUE EL HOSPITAL BRINDA TANTO EN LA ZONA URBANA COMO RURAL DEL MUNICIPIO, DE ACUERDO A LA SOLICITUD DEL SERVICIO ENTRE LOS CUALES SE DESTACAN: CONSULTA EXTERNA, HOSPITALIZACIÓN, DOMICILIARIAS Y APOYO A LAS ESTRATEGIAS DEL PIC, TODOS ELLOS DE ACUERDO A LA DEMANDA EN EL SERVICIO SIGUIENDO LOS LINEAMIENTOS ESTABLECIDOS POR LA E.S.E..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289598" y="7594596"/>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86</a:t>
              </a:r>
            </a:p>
          </p:txBody>
        </p:sp>
      </p:grpSp>
      <p:grpSp>
        <p:nvGrpSpPr>
          <p:cNvPr id="12" name="Group 12"/>
          <p:cNvGrpSpPr/>
          <p:nvPr/>
        </p:nvGrpSpPr>
        <p:grpSpPr>
          <a:xfrm>
            <a:off x="1641305" y="1697060"/>
            <a:ext cx="6859293" cy="5969745"/>
            <a:chOff x="0" y="0"/>
            <a:chExt cx="1806563" cy="1572279"/>
          </a:xfrm>
        </p:grpSpPr>
        <p:sp>
          <p:nvSpPr>
            <p:cNvPr id="13" name="Freeform 13"/>
            <p:cNvSpPr/>
            <p:nvPr/>
          </p:nvSpPr>
          <p:spPr>
            <a:xfrm>
              <a:off x="0" y="0"/>
              <a:ext cx="1806563" cy="1572279"/>
            </a:xfrm>
            <a:custGeom>
              <a:avLst/>
              <a:gdLst/>
              <a:ahLst/>
              <a:cxnLst/>
              <a:rect l="l" t="t" r="r" b="b"/>
              <a:pathLst>
                <a:path w="1806563" h="1572279">
                  <a:moveTo>
                    <a:pt x="0" y="0"/>
                  </a:moveTo>
                  <a:lnTo>
                    <a:pt x="1806563" y="0"/>
                  </a:lnTo>
                  <a:lnTo>
                    <a:pt x="1806563" y="1572279"/>
                  </a:lnTo>
                  <a:lnTo>
                    <a:pt x="0" y="1572279"/>
                  </a:lnTo>
                  <a:close/>
                </a:path>
              </a:pathLst>
            </a:custGeom>
            <a:solidFill>
              <a:srgbClr val="24508C">
                <a:alpha val="36863"/>
              </a:srgbClr>
            </a:solidFill>
          </p:spPr>
        </p:sp>
        <p:sp>
          <p:nvSpPr>
            <p:cNvPr id="14" name="TextBox 14"/>
            <p:cNvSpPr txBox="1"/>
            <p:nvPr/>
          </p:nvSpPr>
          <p:spPr>
            <a:xfrm>
              <a:off x="0" y="-38100"/>
              <a:ext cx="1806563" cy="1610379"/>
            </a:xfrm>
            <a:prstGeom prst="rect">
              <a:avLst/>
            </a:prstGeom>
          </p:spPr>
          <p:txBody>
            <a:bodyPr lIns="50800" tIns="50800" rIns="50800" bIns="50800" rtlCol="0" anchor="ctr"/>
            <a:lstStyle/>
            <a:p>
              <a:pPr algn="ctr">
                <a:lnSpc>
                  <a:spcPts val="3359"/>
                </a:lnSpc>
              </a:pPr>
              <a:endParaRPr/>
            </a:p>
          </p:txBody>
        </p:sp>
      </p:grpSp>
      <p:sp>
        <p:nvSpPr>
          <p:cNvPr id="15" name="TextBox 15"/>
          <p:cNvSpPr txBox="1"/>
          <p:nvPr/>
        </p:nvSpPr>
        <p:spPr>
          <a:xfrm>
            <a:off x="2755674" y="168412"/>
            <a:ext cx="13028365" cy="1012688"/>
          </a:xfrm>
          <a:prstGeom prst="rect">
            <a:avLst/>
          </a:prstGeom>
        </p:spPr>
        <p:txBody>
          <a:bodyPr lIns="0" tIns="0" rIns="0" bIns="0" rtlCol="0" anchor="t">
            <a:spAutoFit/>
          </a:bodyPr>
          <a:lstStyle/>
          <a:p>
            <a:pPr>
              <a:lnSpc>
                <a:spcPts val="8229"/>
              </a:lnSpc>
            </a:pPr>
            <a:r>
              <a:rPr lang="en-US" sz="5878">
                <a:solidFill>
                  <a:srgbClr val="24508C"/>
                </a:solidFill>
                <a:latin typeface="Tomorrow Bold"/>
              </a:rPr>
              <a:t>TALENTO HUMANO DEL ÁREA:</a:t>
            </a:r>
          </a:p>
        </p:txBody>
      </p:sp>
      <p:sp>
        <p:nvSpPr>
          <p:cNvPr id="16" name="TextBox 16"/>
          <p:cNvSpPr txBox="1"/>
          <p:nvPr/>
        </p:nvSpPr>
        <p:spPr>
          <a:xfrm>
            <a:off x="1885244" y="2334897"/>
            <a:ext cx="6378318" cy="4336504"/>
          </a:xfrm>
          <a:prstGeom prst="rect">
            <a:avLst/>
          </a:prstGeom>
        </p:spPr>
        <p:txBody>
          <a:bodyPr lIns="0" tIns="0" rIns="0" bIns="0" rtlCol="0" anchor="t">
            <a:spAutoFit/>
          </a:bodyPr>
          <a:lstStyle/>
          <a:p>
            <a:pPr>
              <a:lnSpc>
                <a:spcPts val="3891"/>
              </a:lnSpc>
              <a:spcBef>
                <a:spcPct val="0"/>
              </a:spcBef>
            </a:pPr>
            <a:r>
              <a:rPr lang="en-US" sz="2779">
                <a:solidFill>
                  <a:srgbClr val="000000"/>
                </a:solidFill>
                <a:latin typeface="Montserrat Ultra-Bold"/>
              </a:rPr>
              <a:t>AÑO 2020 - 2022: </a:t>
            </a:r>
          </a:p>
          <a:p>
            <a:pPr>
              <a:lnSpc>
                <a:spcPts val="3891"/>
              </a:lnSpc>
              <a:spcBef>
                <a:spcPct val="0"/>
              </a:spcBef>
            </a:pPr>
            <a:r>
              <a:rPr lang="en-US" sz="2779">
                <a:solidFill>
                  <a:srgbClr val="000000"/>
                </a:solidFill>
                <a:latin typeface="Montserrat Ultra-Bold"/>
              </a:rPr>
              <a:t>SE CONTABA CON UNA SOLA FISIOTERAPEUTA PARA BRINDAR ATENCIÓN TANTO A USUARIOS DE LA ZONA URBANA COMO RURAL DEL MUNICIPIO (TERAPIA FÍSICA, TERAPIA RESPIRATORIA (INTRAHOSPITALARIA), TERAPIA DOMICILIARIA (ZONA URBANA)).</a:t>
            </a:r>
          </a:p>
        </p:txBody>
      </p:sp>
      <p:grpSp>
        <p:nvGrpSpPr>
          <p:cNvPr id="17" name="Group 17"/>
          <p:cNvGrpSpPr/>
          <p:nvPr/>
        </p:nvGrpSpPr>
        <p:grpSpPr>
          <a:xfrm>
            <a:off x="10040488" y="3457323"/>
            <a:ext cx="6859293" cy="5969745"/>
            <a:chOff x="0" y="0"/>
            <a:chExt cx="1806563" cy="1572279"/>
          </a:xfrm>
        </p:grpSpPr>
        <p:sp>
          <p:nvSpPr>
            <p:cNvPr id="18" name="Freeform 18"/>
            <p:cNvSpPr/>
            <p:nvPr/>
          </p:nvSpPr>
          <p:spPr>
            <a:xfrm>
              <a:off x="0" y="0"/>
              <a:ext cx="1806563" cy="1572279"/>
            </a:xfrm>
            <a:custGeom>
              <a:avLst/>
              <a:gdLst/>
              <a:ahLst/>
              <a:cxnLst/>
              <a:rect l="l" t="t" r="r" b="b"/>
              <a:pathLst>
                <a:path w="1806563" h="1572279">
                  <a:moveTo>
                    <a:pt x="0" y="0"/>
                  </a:moveTo>
                  <a:lnTo>
                    <a:pt x="1806563" y="0"/>
                  </a:lnTo>
                  <a:lnTo>
                    <a:pt x="1806563" y="1572279"/>
                  </a:lnTo>
                  <a:lnTo>
                    <a:pt x="0" y="1572279"/>
                  </a:lnTo>
                  <a:close/>
                </a:path>
              </a:pathLst>
            </a:custGeom>
            <a:solidFill>
              <a:srgbClr val="24508C">
                <a:alpha val="36863"/>
              </a:srgbClr>
            </a:solidFill>
          </p:spPr>
        </p:sp>
        <p:sp>
          <p:nvSpPr>
            <p:cNvPr id="19" name="TextBox 19"/>
            <p:cNvSpPr txBox="1"/>
            <p:nvPr/>
          </p:nvSpPr>
          <p:spPr>
            <a:xfrm>
              <a:off x="0" y="-38100"/>
              <a:ext cx="1806563" cy="1610379"/>
            </a:xfrm>
            <a:prstGeom prst="rect">
              <a:avLst/>
            </a:prstGeom>
          </p:spPr>
          <p:txBody>
            <a:bodyPr lIns="50800" tIns="50800" rIns="50800" bIns="50800" rtlCol="0" anchor="ctr"/>
            <a:lstStyle/>
            <a:p>
              <a:pPr algn="ctr">
                <a:lnSpc>
                  <a:spcPts val="3359"/>
                </a:lnSpc>
              </a:pPr>
              <a:endParaRPr/>
            </a:p>
          </p:txBody>
        </p:sp>
      </p:grpSp>
      <p:sp>
        <p:nvSpPr>
          <p:cNvPr id="20" name="TextBox 20"/>
          <p:cNvSpPr txBox="1"/>
          <p:nvPr/>
        </p:nvSpPr>
        <p:spPr>
          <a:xfrm>
            <a:off x="9943811" y="4493624"/>
            <a:ext cx="7052646" cy="3748123"/>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Montserrat Ultra-Bold"/>
              </a:rPr>
              <a:t>AÑO 2023 - 2024: </a:t>
            </a:r>
          </a:p>
          <a:p>
            <a:pPr algn="ctr">
              <a:lnSpc>
                <a:spcPts val="3360"/>
              </a:lnSpc>
              <a:spcBef>
                <a:spcPct val="0"/>
              </a:spcBef>
            </a:pPr>
            <a:r>
              <a:rPr lang="en-US" sz="2400">
                <a:solidFill>
                  <a:srgbClr val="000000"/>
                </a:solidFill>
                <a:latin typeface="Montserrat Ultra-Bold"/>
              </a:rPr>
              <a:t>SE CUENTA CON 3 FISIOTERAPEUTAS EN EL ÁREA, LAS CUALES APORTAN UN VALOR IMPORTANTE EN EL PROCESO DE REHABILITACIÓN DE LOS USUARIOS TANTO DE LA ZONA URBANA COMO RURAL DEL MUNICIPIO DE PÁCORA, PERMITIENDO ASÍ UNA MEJOR ADHERENCIA A LOS TRATAMIENTOS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289598" y="7594596"/>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87</a:t>
              </a:r>
            </a:p>
          </p:txBody>
        </p:sp>
      </p:grpSp>
      <p:sp>
        <p:nvSpPr>
          <p:cNvPr id="12" name="TextBox 12"/>
          <p:cNvSpPr txBox="1"/>
          <p:nvPr/>
        </p:nvSpPr>
        <p:spPr>
          <a:xfrm>
            <a:off x="2755674" y="168412"/>
            <a:ext cx="13028365" cy="1012688"/>
          </a:xfrm>
          <a:prstGeom prst="rect">
            <a:avLst/>
          </a:prstGeom>
        </p:spPr>
        <p:txBody>
          <a:bodyPr lIns="0" tIns="0" rIns="0" bIns="0" rtlCol="0" anchor="t">
            <a:spAutoFit/>
          </a:bodyPr>
          <a:lstStyle/>
          <a:p>
            <a:pPr>
              <a:lnSpc>
                <a:spcPts val="8229"/>
              </a:lnSpc>
            </a:pPr>
            <a:r>
              <a:rPr lang="en-US" sz="5878">
                <a:solidFill>
                  <a:srgbClr val="24508C"/>
                </a:solidFill>
                <a:latin typeface="Tomorrow Bold"/>
              </a:rPr>
              <a:t>PRINCIPALES LOGROS:</a:t>
            </a:r>
          </a:p>
        </p:txBody>
      </p:sp>
      <p:sp>
        <p:nvSpPr>
          <p:cNvPr id="13" name="TextBox 13"/>
          <p:cNvSpPr txBox="1"/>
          <p:nvPr/>
        </p:nvSpPr>
        <p:spPr>
          <a:xfrm>
            <a:off x="271263" y="2118763"/>
            <a:ext cx="17628243" cy="1234134"/>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000000"/>
                </a:solidFill>
                <a:latin typeface="Montserrat Bold"/>
              </a:rPr>
              <a:t>PIC:</a:t>
            </a:r>
            <a:r>
              <a:rPr lang="en-US" sz="2400">
                <a:solidFill>
                  <a:srgbClr val="000000"/>
                </a:solidFill>
                <a:latin typeface="Montserrat"/>
              </a:rPr>
              <a:t> APOYO E  INTERVENCIÓN EN LAS DIFERENTES ESTRATEGIAS QUE SE INTERVIENEN DESDE EL SERVICIO TANTO EN EL PIC MUNICIPAL COMO DEPARTAMENTAL: REHABILITACIÓN BASADA EN LA COMUNIDAD, CLUB DE LA SALUD, SALUD Y ÁMBITO LABORAL ETC.</a:t>
            </a:r>
          </a:p>
        </p:txBody>
      </p:sp>
      <p:sp>
        <p:nvSpPr>
          <p:cNvPr id="14" name="TextBox 14"/>
          <p:cNvSpPr txBox="1"/>
          <p:nvPr/>
        </p:nvSpPr>
        <p:spPr>
          <a:xfrm>
            <a:off x="271263" y="4023272"/>
            <a:ext cx="17259300" cy="780953"/>
          </a:xfrm>
          <a:prstGeom prst="rect">
            <a:avLst/>
          </a:prstGeom>
        </p:spPr>
        <p:txBody>
          <a:bodyPr lIns="0" tIns="0" rIns="0" bIns="0" rtlCol="0" anchor="t">
            <a:spAutoFit/>
          </a:bodyPr>
          <a:lstStyle/>
          <a:p>
            <a:pPr marL="489013" lvl="1" indent="-244507" algn="just">
              <a:lnSpc>
                <a:spcPts val="3170"/>
              </a:lnSpc>
              <a:buFont typeface="Arial"/>
              <a:buChar char="•"/>
            </a:pPr>
            <a:r>
              <a:rPr lang="en-US" sz="2265">
                <a:solidFill>
                  <a:srgbClr val="000000"/>
                </a:solidFill>
                <a:latin typeface="Montserrat Bold"/>
              </a:rPr>
              <a:t>DOMICILIARIAS:</a:t>
            </a:r>
            <a:r>
              <a:rPr lang="en-US" sz="2265">
                <a:solidFill>
                  <a:srgbClr val="000000"/>
                </a:solidFill>
                <a:latin typeface="Montserrat"/>
              </a:rPr>
              <a:t> INTENSIFICACIÓN  DEL SERVICIO DE FISIOTERAPIA A DOMICILIO ESPECIALMENTE DESDE EL AÑO 2023 CON EL PROGRAMA  TU SALUD EN CASA.</a:t>
            </a:r>
          </a:p>
        </p:txBody>
      </p:sp>
      <p:sp>
        <p:nvSpPr>
          <p:cNvPr id="15" name="TextBox 15"/>
          <p:cNvSpPr txBox="1"/>
          <p:nvPr/>
        </p:nvSpPr>
        <p:spPr>
          <a:xfrm>
            <a:off x="334191" y="5480500"/>
            <a:ext cx="17133444" cy="815136"/>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000000"/>
                </a:solidFill>
                <a:latin typeface="Montserrat Bold"/>
              </a:rPr>
              <a:t>PAUSAS ACTIVAS Y EVALUACIÓN DE PUESTOS DE TRABAJO:</a:t>
            </a:r>
            <a:r>
              <a:rPr lang="en-US" sz="2400">
                <a:solidFill>
                  <a:srgbClr val="000000"/>
                </a:solidFill>
                <a:latin typeface="Montserrat"/>
              </a:rPr>
              <a:t> SE IMPLEMENTÓ EL PROGRAMA DE PAUSAS ACTIVAS PARA EL PERSONAL QUE LABORA EN LA PLANTA FÍSICA DEL E.S.E</a:t>
            </a:r>
          </a:p>
        </p:txBody>
      </p:sp>
      <p:sp>
        <p:nvSpPr>
          <p:cNvPr id="16" name="TextBox 16"/>
          <p:cNvSpPr txBox="1"/>
          <p:nvPr/>
        </p:nvSpPr>
        <p:spPr>
          <a:xfrm>
            <a:off x="1828705" y="7105261"/>
            <a:ext cx="16611695" cy="1124504"/>
          </a:xfrm>
          <a:prstGeom prst="rect">
            <a:avLst/>
          </a:prstGeom>
        </p:spPr>
        <p:txBody>
          <a:bodyPr lIns="0" tIns="0" rIns="0" bIns="0" rtlCol="0" anchor="t">
            <a:spAutoFit/>
          </a:bodyPr>
          <a:lstStyle/>
          <a:p>
            <a:pPr marL="470665" lvl="1" indent="-235332">
              <a:lnSpc>
                <a:spcPts val="3052"/>
              </a:lnSpc>
              <a:buFont typeface="Arial"/>
              <a:buChar char="•"/>
            </a:pPr>
            <a:r>
              <a:rPr lang="en-US" sz="2180">
                <a:solidFill>
                  <a:srgbClr val="000000"/>
                </a:solidFill>
                <a:latin typeface="Montserrat Ultra-Bold"/>
              </a:rPr>
              <a:t>REGISTRO DE LOCALIZACIÓN Y CARACTERIZACIÓN DE PERSONAS CON DISCAPACIDAD: </a:t>
            </a:r>
            <a:r>
              <a:rPr lang="en-US" sz="2180">
                <a:solidFill>
                  <a:srgbClr val="000000"/>
                </a:solidFill>
                <a:latin typeface="Montserrat"/>
              </a:rPr>
              <a:t>SE REALIZA APOYO EN EL REGISTRO DE LOCALIZACIÓN Y CARACTERIZACIÓN DE PERSONAS CON DISCAPACIDAD EN 6 MUNICIPIOS DEL DEPARTAMENTO DE CALDAS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Bold"/>
                </a:rPr>
                <a:t>7</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780173" y="4265968"/>
            <a:ext cx="17076068" cy="2200033"/>
          </a:xfrm>
          <a:custGeom>
            <a:avLst/>
            <a:gdLst/>
            <a:ahLst/>
            <a:cxnLst/>
            <a:rect l="l" t="t" r="r" b="b"/>
            <a:pathLst>
              <a:path w="17076068" h="2200033">
                <a:moveTo>
                  <a:pt x="0" y="0"/>
                </a:moveTo>
                <a:lnTo>
                  <a:pt x="17076068" y="0"/>
                </a:lnTo>
                <a:lnTo>
                  <a:pt x="17076068" y="2200033"/>
                </a:lnTo>
                <a:lnTo>
                  <a:pt x="0" y="2200033"/>
                </a:lnTo>
                <a:lnTo>
                  <a:pt x="0" y="0"/>
                </a:lnTo>
                <a:close/>
              </a:path>
            </a:pathLst>
          </a:custGeom>
          <a:blipFill>
            <a:blip r:embed="rId3"/>
            <a:stretch>
              <a:fillRect/>
            </a:stretch>
          </a:blipFill>
        </p:spPr>
      </p:sp>
      <p:sp>
        <p:nvSpPr>
          <p:cNvPr id="13" name="TextBox 13"/>
          <p:cNvSpPr txBox="1"/>
          <p:nvPr/>
        </p:nvSpPr>
        <p:spPr>
          <a:xfrm>
            <a:off x="0" y="828675"/>
            <a:ext cx="15958025" cy="1717617"/>
          </a:xfrm>
          <a:prstGeom prst="rect">
            <a:avLst/>
          </a:prstGeom>
        </p:spPr>
        <p:txBody>
          <a:bodyPr lIns="0" tIns="0" rIns="0" bIns="0" rtlCol="0" anchor="t">
            <a:spAutoFit/>
          </a:bodyPr>
          <a:lstStyle/>
          <a:p>
            <a:pPr marL="0" lvl="0" indent="0" algn="ctr">
              <a:lnSpc>
                <a:spcPts val="13999"/>
              </a:lnSpc>
              <a:spcBef>
                <a:spcPct val="0"/>
              </a:spcBef>
            </a:pPr>
            <a:r>
              <a:rPr lang="en-US" sz="9999">
                <a:solidFill>
                  <a:srgbClr val="24508C"/>
                </a:solidFill>
                <a:latin typeface="Tomorrow Bold"/>
              </a:rPr>
              <a:t>PRESUPUESTO</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289598" y="7594596"/>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88</a:t>
              </a:r>
            </a:p>
          </p:txBody>
        </p:sp>
      </p:grpSp>
      <p:sp>
        <p:nvSpPr>
          <p:cNvPr id="12" name="Freeform 12"/>
          <p:cNvSpPr/>
          <p:nvPr/>
        </p:nvSpPr>
        <p:spPr>
          <a:xfrm>
            <a:off x="3858162" y="2205360"/>
            <a:ext cx="11715717" cy="6750692"/>
          </a:xfrm>
          <a:custGeom>
            <a:avLst/>
            <a:gdLst/>
            <a:ahLst/>
            <a:cxnLst/>
            <a:rect l="l" t="t" r="r" b="b"/>
            <a:pathLst>
              <a:path w="11715717" h="6750692">
                <a:moveTo>
                  <a:pt x="0" y="0"/>
                </a:moveTo>
                <a:lnTo>
                  <a:pt x="11715717" y="0"/>
                </a:lnTo>
                <a:lnTo>
                  <a:pt x="11715717" y="6750692"/>
                </a:lnTo>
                <a:lnTo>
                  <a:pt x="0" y="6750692"/>
                </a:lnTo>
                <a:lnTo>
                  <a:pt x="0" y="0"/>
                </a:lnTo>
                <a:close/>
              </a:path>
            </a:pathLst>
          </a:custGeom>
          <a:blipFill>
            <a:blip r:embed="rId3"/>
            <a:stretch>
              <a:fillRect/>
            </a:stretch>
          </a:blipFill>
        </p:spPr>
      </p:sp>
      <p:sp>
        <p:nvSpPr>
          <p:cNvPr id="13" name="TextBox 13"/>
          <p:cNvSpPr txBox="1"/>
          <p:nvPr/>
        </p:nvSpPr>
        <p:spPr>
          <a:xfrm>
            <a:off x="2755674" y="168412"/>
            <a:ext cx="13028365" cy="1012688"/>
          </a:xfrm>
          <a:prstGeom prst="rect">
            <a:avLst/>
          </a:prstGeom>
        </p:spPr>
        <p:txBody>
          <a:bodyPr lIns="0" tIns="0" rIns="0" bIns="0" rtlCol="0" anchor="t">
            <a:spAutoFit/>
          </a:bodyPr>
          <a:lstStyle/>
          <a:p>
            <a:pPr>
              <a:lnSpc>
                <a:spcPts val="8229"/>
              </a:lnSpc>
            </a:pPr>
            <a:r>
              <a:rPr lang="en-US" sz="5878">
                <a:solidFill>
                  <a:srgbClr val="24508C"/>
                </a:solidFill>
                <a:latin typeface="Tomorrow Bold"/>
              </a:rPr>
              <a:t>PRODUCTIVIDAD</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289598" y="7594596"/>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89</a:t>
              </a:r>
            </a:p>
          </p:txBody>
        </p:sp>
      </p:grpSp>
      <p:sp>
        <p:nvSpPr>
          <p:cNvPr id="12" name="Freeform 12"/>
          <p:cNvSpPr/>
          <p:nvPr/>
        </p:nvSpPr>
        <p:spPr>
          <a:xfrm>
            <a:off x="9144000" y="2519542"/>
            <a:ext cx="9007959" cy="7294819"/>
          </a:xfrm>
          <a:custGeom>
            <a:avLst/>
            <a:gdLst/>
            <a:ahLst/>
            <a:cxnLst/>
            <a:rect l="l" t="t" r="r" b="b"/>
            <a:pathLst>
              <a:path w="9007959" h="7294819">
                <a:moveTo>
                  <a:pt x="0" y="0"/>
                </a:moveTo>
                <a:lnTo>
                  <a:pt x="9007959" y="0"/>
                </a:lnTo>
                <a:lnTo>
                  <a:pt x="9007959" y="7294818"/>
                </a:lnTo>
                <a:lnTo>
                  <a:pt x="0" y="7294818"/>
                </a:lnTo>
                <a:lnTo>
                  <a:pt x="0" y="0"/>
                </a:lnTo>
                <a:close/>
              </a:path>
            </a:pathLst>
          </a:custGeom>
          <a:blipFill>
            <a:blip r:embed="rId3"/>
            <a:stretch>
              <a:fillRect l="-1206"/>
            </a:stretch>
          </a:blipFill>
        </p:spPr>
      </p:sp>
      <p:sp>
        <p:nvSpPr>
          <p:cNvPr id="13" name="Freeform 13"/>
          <p:cNvSpPr/>
          <p:nvPr/>
        </p:nvSpPr>
        <p:spPr>
          <a:xfrm>
            <a:off x="2505934" y="2519542"/>
            <a:ext cx="4171900" cy="5985769"/>
          </a:xfrm>
          <a:custGeom>
            <a:avLst/>
            <a:gdLst/>
            <a:ahLst/>
            <a:cxnLst/>
            <a:rect l="l" t="t" r="r" b="b"/>
            <a:pathLst>
              <a:path w="4171900" h="5985769">
                <a:moveTo>
                  <a:pt x="0" y="0"/>
                </a:moveTo>
                <a:lnTo>
                  <a:pt x="4171900" y="0"/>
                </a:lnTo>
                <a:lnTo>
                  <a:pt x="4171900" y="5985769"/>
                </a:lnTo>
                <a:lnTo>
                  <a:pt x="0" y="5985769"/>
                </a:lnTo>
                <a:lnTo>
                  <a:pt x="0" y="0"/>
                </a:lnTo>
                <a:close/>
              </a:path>
            </a:pathLst>
          </a:custGeom>
          <a:blipFill>
            <a:blip r:embed="rId4"/>
            <a:stretch>
              <a:fillRect/>
            </a:stretch>
          </a:blipFill>
        </p:spPr>
      </p:sp>
      <p:sp>
        <p:nvSpPr>
          <p:cNvPr id="14" name="TextBox 14"/>
          <p:cNvSpPr txBox="1"/>
          <p:nvPr/>
        </p:nvSpPr>
        <p:spPr>
          <a:xfrm>
            <a:off x="2755674" y="168412"/>
            <a:ext cx="13028365" cy="1012688"/>
          </a:xfrm>
          <a:prstGeom prst="rect">
            <a:avLst/>
          </a:prstGeom>
        </p:spPr>
        <p:txBody>
          <a:bodyPr lIns="0" tIns="0" rIns="0" bIns="0" rtlCol="0" anchor="t">
            <a:spAutoFit/>
          </a:bodyPr>
          <a:lstStyle/>
          <a:p>
            <a:pPr>
              <a:lnSpc>
                <a:spcPts val="8229"/>
              </a:lnSpc>
            </a:pPr>
            <a:r>
              <a:rPr lang="en-US" sz="5878">
                <a:solidFill>
                  <a:srgbClr val="24508C"/>
                </a:solidFill>
                <a:latin typeface="Tomorrow Bold"/>
              </a:rPr>
              <a:t>ADQUISICIÓN DE EQUIPOS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sp>
        <p:nvSpPr>
          <p:cNvPr id="2" name="Freeform 2"/>
          <p:cNvSpPr/>
          <p:nvPr/>
        </p:nvSpPr>
        <p:spPr>
          <a:xfrm>
            <a:off x="9973865" y="3796516"/>
            <a:ext cx="11677025" cy="11677025"/>
          </a:xfrm>
          <a:custGeom>
            <a:avLst/>
            <a:gdLst/>
            <a:ahLst/>
            <a:cxnLst/>
            <a:rect l="l" t="t" r="r" b="b"/>
            <a:pathLst>
              <a:path w="11677025" h="11677025">
                <a:moveTo>
                  <a:pt x="0" y="0"/>
                </a:moveTo>
                <a:lnTo>
                  <a:pt x="11677025" y="0"/>
                </a:lnTo>
                <a:lnTo>
                  <a:pt x="11677025" y="11677025"/>
                </a:lnTo>
                <a:lnTo>
                  <a:pt x="0" y="11677025"/>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464340" y="-2771020"/>
            <a:ext cx="3952120" cy="395212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6209399" y="0"/>
            <a:ext cx="1525457" cy="152545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95</a:t>
              </a:r>
            </a:p>
          </p:txBody>
        </p:sp>
      </p:grpSp>
      <p:sp>
        <p:nvSpPr>
          <p:cNvPr id="9" name="TextBox 9"/>
          <p:cNvSpPr txBox="1"/>
          <p:nvPr/>
        </p:nvSpPr>
        <p:spPr>
          <a:xfrm>
            <a:off x="160234" y="753203"/>
            <a:ext cx="16049166" cy="2686173"/>
          </a:xfrm>
          <a:prstGeom prst="rect">
            <a:avLst/>
          </a:prstGeom>
        </p:spPr>
        <p:txBody>
          <a:bodyPr lIns="0" tIns="0" rIns="0" bIns="0" rtlCol="0" anchor="t">
            <a:spAutoFit/>
          </a:bodyPr>
          <a:lstStyle/>
          <a:p>
            <a:pPr>
              <a:lnSpc>
                <a:spcPts val="10538"/>
              </a:lnSpc>
            </a:pPr>
            <a:r>
              <a:rPr lang="en-US" sz="8782">
                <a:solidFill>
                  <a:srgbClr val="24508C"/>
                </a:solidFill>
                <a:latin typeface="Tomorrow Bold"/>
              </a:rPr>
              <a:t>SERVICIO FARMACÉUTICO 2020-2024</a:t>
            </a:r>
          </a:p>
        </p:txBody>
      </p:sp>
      <p:grpSp>
        <p:nvGrpSpPr>
          <p:cNvPr id="10" name="Group 10"/>
          <p:cNvGrpSpPr/>
          <p:nvPr/>
        </p:nvGrpSpPr>
        <p:grpSpPr>
          <a:xfrm>
            <a:off x="-5289598" y="7594596"/>
            <a:ext cx="9567614" cy="956761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4"/>
            <a:stretch>
              <a:fillRect/>
            </a:stretch>
          </a:blipFill>
        </p:spPr>
      </p:sp>
      <p:grpSp>
        <p:nvGrpSpPr>
          <p:cNvPr id="14" name="Group 14"/>
          <p:cNvGrpSpPr/>
          <p:nvPr/>
        </p:nvGrpSpPr>
        <p:grpSpPr>
          <a:xfrm>
            <a:off x="-5289598" y="7594596"/>
            <a:ext cx="9567614" cy="956761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7" name="Freeform 17"/>
          <p:cNvSpPr/>
          <p:nvPr/>
        </p:nvSpPr>
        <p:spPr>
          <a:xfrm>
            <a:off x="36873" y="8709021"/>
            <a:ext cx="2595440" cy="1373072"/>
          </a:xfrm>
          <a:custGeom>
            <a:avLst/>
            <a:gdLst/>
            <a:ahLst/>
            <a:cxnLst/>
            <a:rect l="l" t="t" r="r" b="b"/>
            <a:pathLst>
              <a:path w="2595440" h="1373072">
                <a:moveTo>
                  <a:pt x="0" y="0"/>
                </a:moveTo>
                <a:lnTo>
                  <a:pt x="2595441" y="0"/>
                </a:lnTo>
                <a:lnTo>
                  <a:pt x="2595441" y="1373072"/>
                </a:lnTo>
                <a:lnTo>
                  <a:pt x="0" y="1373072"/>
                </a:lnTo>
                <a:lnTo>
                  <a:pt x="0" y="0"/>
                </a:lnTo>
                <a:close/>
              </a:path>
            </a:pathLst>
          </a:custGeom>
          <a:blipFill>
            <a:blip r:embed="rId4"/>
            <a:stretch>
              <a:fillRect/>
            </a:stretch>
          </a:blipFill>
        </p:spPr>
      </p:sp>
      <p:sp>
        <p:nvSpPr>
          <p:cNvPr id="18" name="TextBox 18"/>
          <p:cNvSpPr txBox="1"/>
          <p:nvPr/>
        </p:nvSpPr>
        <p:spPr>
          <a:xfrm>
            <a:off x="1059136" y="5832013"/>
            <a:ext cx="5482372" cy="815136"/>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ontserrat Ultra-Bold"/>
              </a:rPr>
              <a:t> A CARGO DE: ELIANA VALENCIA  </a:t>
            </a:r>
          </a:p>
          <a:p>
            <a:pPr algn="ctr">
              <a:lnSpc>
                <a:spcPts val="3359"/>
              </a:lnSpc>
              <a:spcBef>
                <a:spcPct val="0"/>
              </a:spcBef>
            </a:pPr>
            <a:r>
              <a:rPr lang="en-US" sz="2400">
                <a:solidFill>
                  <a:srgbClr val="000000"/>
                </a:solidFill>
                <a:latin typeface="Montserrat Ultra-Bold"/>
              </a:rPr>
              <a:t>REGENTE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289598" y="7594596"/>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96</a:t>
              </a:r>
            </a:p>
          </p:txBody>
        </p:sp>
      </p:grpSp>
      <p:sp>
        <p:nvSpPr>
          <p:cNvPr id="12" name="TextBox 12"/>
          <p:cNvSpPr txBox="1"/>
          <p:nvPr/>
        </p:nvSpPr>
        <p:spPr>
          <a:xfrm>
            <a:off x="3312138" y="552749"/>
            <a:ext cx="13028365" cy="857745"/>
          </a:xfrm>
          <a:prstGeom prst="rect">
            <a:avLst/>
          </a:prstGeom>
        </p:spPr>
        <p:txBody>
          <a:bodyPr lIns="0" tIns="0" rIns="0" bIns="0" rtlCol="0" anchor="t">
            <a:spAutoFit/>
          </a:bodyPr>
          <a:lstStyle/>
          <a:p>
            <a:pPr>
              <a:lnSpc>
                <a:spcPts val="6969"/>
              </a:lnSpc>
            </a:pPr>
            <a:r>
              <a:rPr lang="en-US" sz="4978">
                <a:solidFill>
                  <a:srgbClr val="24508C"/>
                </a:solidFill>
                <a:latin typeface="Tomorrow Bold"/>
              </a:rPr>
              <a:t>CRECIMIENTO DEL AREA</a:t>
            </a:r>
          </a:p>
        </p:txBody>
      </p:sp>
      <p:sp>
        <p:nvSpPr>
          <p:cNvPr id="13" name="TextBox 13"/>
          <p:cNvSpPr txBox="1"/>
          <p:nvPr/>
        </p:nvSpPr>
        <p:spPr>
          <a:xfrm>
            <a:off x="821234" y="2102057"/>
            <a:ext cx="17466766" cy="4650314"/>
          </a:xfrm>
          <a:prstGeom prst="rect">
            <a:avLst/>
          </a:prstGeom>
        </p:spPr>
        <p:txBody>
          <a:bodyPr lIns="0" tIns="0" rIns="0" bIns="0" rtlCol="0" anchor="t">
            <a:spAutoFit/>
          </a:bodyPr>
          <a:lstStyle/>
          <a:p>
            <a:pPr marL="524389" lvl="1" indent="-262194">
              <a:lnSpc>
                <a:spcPts val="3400"/>
              </a:lnSpc>
              <a:buFont typeface="Arial"/>
              <a:buChar char="•"/>
            </a:pPr>
            <a:r>
              <a:rPr lang="en-US" sz="2428">
                <a:solidFill>
                  <a:srgbClr val="000000"/>
                </a:solidFill>
                <a:latin typeface="Montserrat"/>
              </a:rPr>
              <a:t>SE HAN PREVENIDO FACTORES DE RIESGO ASOCIADOS CON EL USO INADECUADO E INNECESARIO O DERIVADOS DE UNA INCORRECTA CONSERVACIÓN DE LOS MEDICAMENTOS Y DISPOSITIVOS MÉDICOS HOSPITALARIOS</a:t>
            </a:r>
          </a:p>
          <a:p>
            <a:pPr marL="524389" lvl="1" indent="-262194">
              <a:lnSpc>
                <a:spcPts val="3400"/>
              </a:lnSpc>
              <a:buFont typeface="Arial"/>
              <a:buChar char="•"/>
            </a:pPr>
            <a:endParaRPr lang="en-US" sz="2428">
              <a:solidFill>
                <a:srgbClr val="000000"/>
              </a:solidFill>
              <a:latin typeface="Montserrat"/>
            </a:endParaRPr>
          </a:p>
          <a:p>
            <a:pPr marL="524389" lvl="1" indent="-262194">
              <a:lnSpc>
                <a:spcPts val="3400"/>
              </a:lnSpc>
              <a:buFont typeface="Arial"/>
              <a:buChar char="•"/>
            </a:pPr>
            <a:r>
              <a:rPr lang="en-US" sz="2428">
                <a:solidFill>
                  <a:srgbClr val="000000"/>
                </a:solidFill>
                <a:latin typeface="Montserrat"/>
              </a:rPr>
              <a:t>SE GARANTIZA LA CORRECTA DISPENSACIÓN DE LOS MEDICAMENTOS, PRESERVANDO LA CALIDAD E INOCUIDAD DE LOS MEDICAMENTOS Y DISPOSITIVOS MÉDICOS ALMACENADOS Y DISPENSADOS EN EL SERVICIO FARMACÉUTICO.</a:t>
            </a:r>
          </a:p>
          <a:p>
            <a:pPr marL="524389" lvl="1" indent="-262194">
              <a:lnSpc>
                <a:spcPts val="3400"/>
              </a:lnSpc>
              <a:buFont typeface="Arial"/>
              <a:buChar char="•"/>
            </a:pPr>
            <a:r>
              <a:rPr lang="en-US" sz="2428">
                <a:solidFill>
                  <a:srgbClr val="000000"/>
                </a:solidFill>
                <a:latin typeface="Montserrat"/>
              </a:rPr>
              <a:t>AL DISPENSAR MEDICAMENTOS Y DISPOSITIVOS MÉDICOS SE INFORMA A LOS PACIENTES SOBRE SU USO</a:t>
            </a:r>
          </a:p>
          <a:p>
            <a:pPr marL="524389" lvl="1" indent="-262194">
              <a:lnSpc>
                <a:spcPts val="3400"/>
              </a:lnSpc>
              <a:buFont typeface="Arial"/>
              <a:buChar char="•"/>
            </a:pPr>
            <a:endParaRPr lang="en-US" sz="2428">
              <a:solidFill>
                <a:srgbClr val="000000"/>
              </a:solidFill>
              <a:latin typeface="Montserrat"/>
            </a:endParaRPr>
          </a:p>
          <a:p>
            <a:pPr marL="524389" lvl="1" indent="-262194">
              <a:lnSpc>
                <a:spcPts val="3400"/>
              </a:lnSpc>
              <a:buFont typeface="Arial"/>
              <a:buChar char="•"/>
            </a:pPr>
            <a:r>
              <a:rPr lang="en-US" sz="2428">
                <a:solidFill>
                  <a:srgbClr val="000000"/>
                </a:solidFill>
                <a:latin typeface="Montserrat"/>
              </a:rPr>
              <a:t>SE IMPLEMENTÓ EN EL AÑO 2021 UN PUNTO AZUL PARA MEDICAMENTOS VENCIDOS Y ASEGURAR QUE LOS RESIDUOS SEAN MANEJADOS DE FORMA SEGURA Y ADECUADA.</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289598" y="7594596"/>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97</a:t>
              </a:r>
            </a:p>
          </p:txBody>
        </p:sp>
      </p:grpSp>
      <p:sp>
        <p:nvSpPr>
          <p:cNvPr id="12" name="TextBox 12"/>
          <p:cNvSpPr txBox="1"/>
          <p:nvPr/>
        </p:nvSpPr>
        <p:spPr>
          <a:xfrm>
            <a:off x="2404473" y="543224"/>
            <a:ext cx="13936030" cy="1918224"/>
          </a:xfrm>
          <a:prstGeom prst="rect">
            <a:avLst/>
          </a:prstGeom>
        </p:spPr>
        <p:txBody>
          <a:bodyPr lIns="0" tIns="0" rIns="0" bIns="0" rtlCol="0" anchor="t">
            <a:spAutoFit/>
          </a:bodyPr>
          <a:lstStyle/>
          <a:p>
            <a:pPr>
              <a:lnSpc>
                <a:spcPts val="7669"/>
              </a:lnSpc>
            </a:pPr>
            <a:r>
              <a:rPr lang="en-US" sz="5478">
                <a:solidFill>
                  <a:srgbClr val="24508C"/>
                </a:solidFill>
                <a:latin typeface="Tomorrow Bold"/>
              </a:rPr>
              <a:t>LOGROS</a:t>
            </a:r>
          </a:p>
          <a:p>
            <a:pPr>
              <a:lnSpc>
                <a:spcPts val="7669"/>
              </a:lnSpc>
            </a:pPr>
            <a:endParaRPr lang="en-US" sz="5478">
              <a:solidFill>
                <a:srgbClr val="24508C"/>
              </a:solidFill>
              <a:latin typeface="Tomorrow Bold"/>
            </a:endParaRPr>
          </a:p>
        </p:txBody>
      </p:sp>
      <p:sp>
        <p:nvSpPr>
          <p:cNvPr id="13" name="TextBox 13"/>
          <p:cNvSpPr txBox="1"/>
          <p:nvPr/>
        </p:nvSpPr>
        <p:spPr>
          <a:xfrm>
            <a:off x="742838" y="2423348"/>
            <a:ext cx="17259300" cy="3748123"/>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000000"/>
                </a:solidFill>
                <a:latin typeface="Montserrat"/>
              </a:rPr>
              <a:t>EL SERVICIO FARMACÉUTICO HA TENIDO UN AVANCE DE PROCESOS Y MECANISMOS QUE CUBREN CON CALIDAD, EFICIENCIA Y SEGURIDAD EL SERVICIO PARA BIENESTAR DE LOS USUARIOS DE LA INSTITUCIÓN.</a:t>
            </a:r>
          </a:p>
          <a:p>
            <a:pPr marL="518160" lvl="1" indent="-259080">
              <a:lnSpc>
                <a:spcPts val="3359"/>
              </a:lnSpc>
              <a:buFont typeface="Arial"/>
              <a:buChar char="•"/>
            </a:pPr>
            <a:r>
              <a:rPr lang="en-US" sz="2400">
                <a:solidFill>
                  <a:srgbClr val="000000"/>
                </a:solidFill>
                <a:latin typeface="Montserrat"/>
              </a:rPr>
              <a:t>PROTOCOLOS Y MANUALES ACTUALIZADOS TALES COMO: MANUAL DE ATENCIÓN DIFERENCIAL, MANUAL DE FARMACOVIGILANCIA, MANUAL DE MANEJO DE RESIDUOS, MANUAL DE PROCESOS Y PROCEDIMIENTOS DEL SERVICIO FARMACÉUTICO, MANUAL DE TECNOVIGILANCIA, MANUAL PARA ENTREGA DE MEDICAMENTOS PENDIENTES, PROTOCOLO CARRO DE PARO, PROTOCOLO MANEJO DE DERRAMES, PROTOCOLO LAVADO DE NEVERA, PROTOCOLO DE MANEJO DE MEDICAMENTOS DE CONTROL ESPECIAL, PROTOCOLO DE PROCEDIMIENTO DE DOSIS UNITARIO, PROTOCOLO DE USO SEGURO DE MEDICAMENTOS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289598" y="7594596"/>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98</a:t>
              </a:r>
            </a:p>
          </p:txBody>
        </p:sp>
      </p:grpSp>
      <p:sp>
        <p:nvSpPr>
          <p:cNvPr id="12" name="TextBox 12"/>
          <p:cNvSpPr txBox="1"/>
          <p:nvPr/>
        </p:nvSpPr>
        <p:spPr>
          <a:xfrm>
            <a:off x="848476" y="533400"/>
            <a:ext cx="13936030" cy="1918224"/>
          </a:xfrm>
          <a:prstGeom prst="rect">
            <a:avLst/>
          </a:prstGeom>
        </p:spPr>
        <p:txBody>
          <a:bodyPr lIns="0" tIns="0" rIns="0" bIns="0" rtlCol="0" anchor="t">
            <a:spAutoFit/>
          </a:bodyPr>
          <a:lstStyle/>
          <a:p>
            <a:pPr marL="0" lvl="0" indent="0" algn="l">
              <a:lnSpc>
                <a:spcPts val="7669"/>
              </a:lnSpc>
              <a:spcBef>
                <a:spcPct val="0"/>
              </a:spcBef>
            </a:pPr>
            <a:r>
              <a:rPr lang="en-US" sz="5478" u="none" strike="noStrike">
                <a:solidFill>
                  <a:srgbClr val="24508C"/>
                </a:solidFill>
                <a:latin typeface="Tomorrow Bold"/>
              </a:rPr>
              <a:t>EXPERIENCIAS DE EXITO</a:t>
            </a:r>
          </a:p>
          <a:p>
            <a:pPr marL="0" lvl="0" indent="0" algn="l">
              <a:lnSpc>
                <a:spcPts val="7669"/>
              </a:lnSpc>
              <a:spcBef>
                <a:spcPct val="0"/>
              </a:spcBef>
            </a:pPr>
            <a:endParaRPr lang="en-US" sz="5478" u="none" strike="noStrike">
              <a:solidFill>
                <a:srgbClr val="24508C"/>
              </a:solidFill>
              <a:latin typeface="Tomorrow Bold"/>
            </a:endParaRPr>
          </a:p>
        </p:txBody>
      </p:sp>
      <p:sp>
        <p:nvSpPr>
          <p:cNvPr id="13" name="TextBox 13"/>
          <p:cNvSpPr txBox="1"/>
          <p:nvPr/>
        </p:nvSpPr>
        <p:spPr>
          <a:xfrm>
            <a:off x="659757" y="2063556"/>
            <a:ext cx="17259300" cy="2491129"/>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000000"/>
                </a:solidFill>
                <a:latin typeface="Montserrat"/>
              </a:rPr>
              <a:t>ALMACENAMIENTO DE EXISTENCIAS ADECUADAS DE MEDICAMENTOS E INSUMOS MÉDICOS PERTINENTES PARA ATENDER, GRACIAS A LA BUENA DEMANDA PARA ATENDER DIFERENTES DIAGNÓSTICOS DE PACIENTES</a:t>
            </a:r>
          </a:p>
          <a:p>
            <a:pPr marL="518160" lvl="1" indent="-259080">
              <a:lnSpc>
                <a:spcPts val="3359"/>
              </a:lnSpc>
              <a:buFont typeface="Arial"/>
              <a:buChar char="•"/>
            </a:pPr>
            <a:r>
              <a:rPr lang="en-US" sz="2400">
                <a:solidFill>
                  <a:srgbClr val="000000"/>
                </a:solidFill>
                <a:latin typeface="Montserrat"/>
              </a:rPr>
              <a:t>GRACIAS A LA DIVERSA VARIEDAD DE MEDICAMENTOS QUE TENEMOS PARA ATENDER LOS DIFERENTES DIAGNÓSTICOS LE DAMOS SATISFACCIÓN A LOS USUARIOS PERTENECIENTES Y FACILIDAD A LOS MÉDICOS DE AMPLIAR Y DAR TRATAMIENTOS EFICACES </a:t>
            </a:r>
          </a:p>
        </p:txBody>
      </p:sp>
      <p:sp>
        <p:nvSpPr>
          <p:cNvPr id="14" name="TextBox 14"/>
          <p:cNvSpPr txBox="1"/>
          <p:nvPr/>
        </p:nvSpPr>
        <p:spPr>
          <a:xfrm>
            <a:off x="1299204" y="5029200"/>
            <a:ext cx="4860646" cy="946685"/>
          </a:xfrm>
          <a:prstGeom prst="rect">
            <a:avLst/>
          </a:prstGeom>
        </p:spPr>
        <p:txBody>
          <a:bodyPr lIns="0" tIns="0" rIns="0" bIns="0" rtlCol="0" anchor="t">
            <a:spAutoFit/>
          </a:bodyPr>
          <a:lstStyle/>
          <a:p>
            <a:pPr marL="0" lvl="0" indent="0" algn="l">
              <a:lnSpc>
                <a:spcPts val="7669"/>
              </a:lnSpc>
              <a:spcBef>
                <a:spcPct val="0"/>
              </a:spcBef>
            </a:pPr>
            <a:r>
              <a:rPr lang="en-US" sz="5478" u="none" strike="noStrike">
                <a:solidFill>
                  <a:srgbClr val="24508C"/>
                </a:solidFill>
                <a:latin typeface="Tomorrow Bold"/>
              </a:rPr>
              <a:t>PRODUCCION</a:t>
            </a:r>
          </a:p>
        </p:txBody>
      </p:sp>
      <p:sp>
        <p:nvSpPr>
          <p:cNvPr id="15" name="TextBox 15"/>
          <p:cNvSpPr txBox="1"/>
          <p:nvPr/>
        </p:nvSpPr>
        <p:spPr>
          <a:xfrm>
            <a:off x="1319514" y="6166567"/>
            <a:ext cx="16968486" cy="1653132"/>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000000"/>
                </a:solidFill>
                <a:latin typeface="Montserrat"/>
              </a:rPr>
              <a:t>SERVICIO FARMACÉUTICO CON PROCESOS Y MECANISMOS QUE CUBREN CON CALIDAD, EFICIENCIA Y SEGURIDAD AL SERVICIO PARA BIENESTAR DE LOS USUARIOS DE LA INSTITUCIÓN Y QUE SE VE REFLEJADA EN MEJORAMIENTO DE LAS TERAPIAS FARMACOLÓGICAS Y EN UNA REDUCCIÓN DEL GASTO ECONÓMICO ASEGURANDO AL PACIENTE UNA TERAPIA COSTO-EFECTIVA</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99</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TextBox 12"/>
          <p:cNvSpPr txBox="1"/>
          <p:nvPr/>
        </p:nvSpPr>
        <p:spPr>
          <a:xfrm>
            <a:off x="543518" y="685844"/>
            <a:ext cx="7997970" cy="5260799"/>
          </a:xfrm>
          <a:prstGeom prst="rect">
            <a:avLst/>
          </a:prstGeom>
        </p:spPr>
        <p:txBody>
          <a:bodyPr lIns="0" tIns="0" rIns="0" bIns="0" rtlCol="0" anchor="t">
            <a:spAutoFit/>
          </a:bodyPr>
          <a:lstStyle/>
          <a:p>
            <a:pPr algn="ctr">
              <a:lnSpc>
                <a:spcPts val="13999"/>
              </a:lnSpc>
            </a:pPr>
            <a:r>
              <a:rPr lang="en-US" sz="9999">
                <a:solidFill>
                  <a:srgbClr val="24508C"/>
                </a:solidFill>
                <a:latin typeface="Tomorrow Bold"/>
              </a:rPr>
              <a:t>PROYECTOS</a:t>
            </a:r>
          </a:p>
          <a:p>
            <a:pPr algn="ctr">
              <a:lnSpc>
                <a:spcPts val="13999"/>
              </a:lnSpc>
            </a:pPr>
            <a:endParaRPr lang="en-US" sz="9999">
              <a:solidFill>
                <a:srgbClr val="24508C"/>
              </a:solidFill>
              <a:latin typeface="Tomorrow Bold"/>
            </a:endParaRPr>
          </a:p>
          <a:p>
            <a:pPr marL="0" lvl="0" indent="0" algn="ctr">
              <a:lnSpc>
                <a:spcPts val="13999"/>
              </a:lnSpc>
              <a:spcBef>
                <a:spcPct val="0"/>
              </a:spcBef>
            </a:pPr>
            <a:endParaRPr lang="en-US" sz="9999">
              <a:solidFill>
                <a:srgbClr val="24508C"/>
              </a:solidFill>
              <a:latin typeface="Tomorrow Bold"/>
            </a:endParaRPr>
          </a:p>
        </p:txBody>
      </p:sp>
      <p:sp>
        <p:nvSpPr>
          <p:cNvPr id="13" name="TextBox 13"/>
          <p:cNvSpPr txBox="1"/>
          <p:nvPr/>
        </p:nvSpPr>
        <p:spPr>
          <a:xfrm>
            <a:off x="947211" y="3425883"/>
            <a:ext cx="1808463" cy="1717617"/>
          </a:xfrm>
          <a:prstGeom prst="rect">
            <a:avLst/>
          </a:prstGeom>
        </p:spPr>
        <p:txBody>
          <a:bodyPr lIns="0" tIns="0" rIns="0" bIns="0" rtlCol="0" anchor="t">
            <a:spAutoFit/>
          </a:bodyPr>
          <a:lstStyle/>
          <a:p>
            <a:pPr marL="0" lvl="0" indent="0" algn="ctr">
              <a:lnSpc>
                <a:spcPts val="13999"/>
              </a:lnSpc>
              <a:spcBef>
                <a:spcPct val="0"/>
              </a:spcBef>
            </a:pPr>
            <a:r>
              <a:rPr lang="en-US" sz="9999" u="none" strike="noStrike">
                <a:solidFill>
                  <a:srgbClr val="24508C"/>
                </a:solidFill>
                <a:latin typeface="Tomorrow Bold"/>
              </a:rPr>
              <a:t>DE</a:t>
            </a:r>
          </a:p>
        </p:txBody>
      </p:sp>
      <p:sp>
        <p:nvSpPr>
          <p:cNvPr id="14" name="TextBox 14"/>
          <p:cNvSpPr txBox="1"/>
          <p:nvPr/>
        </p:nvSpPr>
        <p:spPr>
          <a:xfrm>
            <a:off x="361820" y="5876980"/>
            <a:ext cx="7591575" cy="1717617"/>
          </a:xfrm>
          <a:prstGeom prst="rect">
            <a:avLst/>
          </a:prstGeom>
        </p:spPr>
        <p:txBody>
          <a:bodyPr lIns="0" tIns="0" rIns="0" bIns="0" rtlCol="0" anchor="t">
            <a:spAutoFit/>
          </a:bodyPr>
          <a:lstStyle/>
          <a:p>
            <a:pPr marL="0" lvl="0" indent="0" algn="ctr">
              <a:lnSpc>
                <a:spcPts val="13999"/>
              </a:lnSpc>
              <a:spcBef>
                <a:spcPct val="0"/>
              </a:spcBef>
            </a:pPr>
            <a:r>
              <a:rPr lang="en-US" sz="9999">
                <a:solidFill>
                  <a:srgbClr val="24508C"/>
                </a:solidFill>
                <a:latin typeface="Tomorrow Bold"/>
              </a:rPr>
              <a:t>INVERSIÓN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sp>
        <p:nvSpPr>
          <p:cNvPr id="2" name="Freeform 2"/>
          <p:cNvSpPr/>
          <p:nvPr/>
        </p:nvSpPr>
        <p:spPr>
          <a:xfrm>
            <a:off x="9711319" y="3419788"/>
            <a:ext cx="11677025" cy="11677025"/>
          </a:xfrm>
          <a:custGeom>
            <a:avLst/>
            <a:gdLst/>
            <a:ahLst/>
            <a:cxnLst/>
            <a:rect l="l" t="t" r="r" b="b"/>
            <a:pathLst>
              <a:path w="11677025" h="11677025">
                <a:moveTo>
                  <a:pt x="0" y="0"/>
                </a:moveTo>
                <a:lnTo>
                  <a:pt x="11677024" y="0"/>
                </a:lnTo>
                <a:lnTo>
                  <a:pt x="11677024" y="11677024"/>
                </a:lnTo>
                <a:lnTo>
                  <a:pt x="0" y="11677024"/>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464340" y="-2771020"/>
            <a:ext cx="3952120" cy="395212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6209399" y="0"/>
            <a:ext cx="1525457" cy="152545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100</a:t>
              </a:r>
            </a:p>
          </p:txBody>
        </p:sp>
      </p:grpSp>
      <p:sp>
        <p:nvSpPr>
          <p:cNvPr id="9" name="TextBox 9"/>
          <p:cNvSpPr txBox="1"/>
          <p:nvPr/>
        </p:nvSpPr>
        <p:spPr>
          <a:xfrm>
            <a:off x="761840" y="1374465"/>
            <a:ext cx="8949478" cy="2483766"/>
          </a:xfrm>
          <a:prstGeom prst="rect">
            <a:avLst/>
          </a:prstGeom>
        </p:spPr>
        <p:txBody>
          <a:bodyPr lIns="0" tIns="0" rIns="0" bIns="0" rtlCol="0" anchor="t">
            <a:spAutoFit/>
          </a:bodyPr>
          <a:lstStyle/>
          <a:p>
            <a:pPr>
              <a:lnSpc>
                <a:spcPts val="9864"/>
              </a:lnSpc>
            </a:pPr>
            <a:r>
              <a:rPr lang="en-US" sz="8220">
                <a:solidFill>
                  <a:srgbClr val="24508C"/>
                </a:solidFill>
                <a:latin typeface="Tomorrow Bold"/>
              </a:rPr>
              <a:t>INVERSIONES 2020-2024 </a:t>
            </a:r>
          </a:p>
        </p:txBody>
      </p:sp>
      <p:grpSp>
        <p:nvGrpSpPr>
          <p:cNvPr id="10" name="Group 10"/>
          <p:cNvGrpSpPr/>
          <p:nvPr/>
        </p:nvGrpSpPr>
        <p:grpSpPr>
          <a:xfrm>
            <a:off x="-5289598" y="7594596"/>
            <a:ext cx="9567614" cy="956761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4"/>
            <a:stretch>
              <a:fillRect/>
            </a:stretch>
          </a:blipFill>
        </p:spPr>
      </p:sp>
      <p:grpSp>
        <p:nvGrpSpPr>
          <p:cNvPr id="14" name="Group 14"/>
          <p:cNvGrpSpPr/>
          <p:nvPr/>
        </p:nvGrpSpPr>
        <p:grpSpPr>
          <a:xfrm>
            <a:off x="-5289598" y="7594596"/>
            <a:ext cx="9567614" cy="956761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7" name="Freeform 17"/>
          <p:cNvSpPr/>
          <p:nvPr/>
        </p:nvSpPr>
        <p:spPr>
          <a:xfrm>
            <a:off x="36873" y="8709021"/>
            <a:ext cx="2595440" cy="1373072"/>
          </a:xfrm>
          <a:custGeom>
            <a:avLst/>
            <a:gdLst/>
            <a:ahLst/>
            <a:cxnLst/>
            <a:rect l="l" t="t" r="r" b="b"/>
            <a:pathLst>
              <a:path w="2595440" h="1373072">
                <a:moveTo>
                  <a:pt x="0" y="0"/>
                </a:moveTo>
                <a:lnTo>
                  <a:pt x="2595441" y="0"/>
                </a:lnTo>
                <a:lnTo>
                  <a:pt x="2595441" y="1373072"/>
                </a:lnTo>
                <a:lnTo>
                  <a:pt x="0" y="1373072"/>
                </a:lnTo>
                <a:lnTo>
                  <a:pt x="0" y="0"/>
                </a:lnTo>
                <a:close/>
              </a:path>
            </a:pathLst>
          </a:custGeom>
          <a:blipFill>
            <a:blip r:embed="rId4"/>
            <a:stretch>
              <a:fillRect/>
            </a:stretch>
          </a:blipFill>
        </p:spPr>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444289" y="8329383"/>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0" y="8913928"/>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101</a:t>
              </a:r>
            </a:p>
          </p:txBody>
        </p:sp>
      </p:grpSp>
      <p:sp>
        <p:nvSpPr>
          <p:cNvPr id="12" name="Freeform 12"/>
          <p:cNvSpPr/>
          <p:nvPr/>
        </p:nvSpPr>
        <p:spPr>
          <a:xfrm>
            <a:off x="2139586" y="647700"/>
            <a:ext cx="13671528" cy="4495800"/>
          </a:xfrm>
          <a:custGeom>
            <a:avLst/>
            <a:gdLst/>
            <a:ahLst/>
            <a:cxnLst/>
            <a:rect l="l" t="t" r="r" b="b"/>
            <a:pathLst>
              <a:path w="13671528" h="4495800">
                <a:moveTo>
                  <a:pt x="0" y="0"/>
                </a:moveTo>
                <a:lnTo>
                  <a:pt x="13671529" y="0"/>
                </a:lnTo>
                <a:lnTo>
                  <a:pt x="13671529" y="4495800"/>
                </a:lnTo>
                <a:lnTo>
                  <a:pt x="0" y="4495800"/>
                </a:lnTo>
                <a:lnTo>
                  <a:pt x="0" y="0"/>
                </a:lnTo>
                <a:close/>
              </a:path>
            </a:pathLst>
          </a:custGeom>
          <a:blipFill>
            <a:blip r:embed="rId3"/>
            <a:stretch>
              <a:fillRect/>
            </a:stretch>
          </a:blipFill>
        </p:spPr>
      </p:sp>
      <p:sp>
        <p:nvSpPr>
          <p:cNvPr id="13" name="Freeform 13"/>
          <p:cNvSpPr/>
          <p:nvPr/>
        </p:nvSpPr>
        <p:spPr>
          <a:xfrm>
            <a:off x="2162176" y="5143500"/>
            <a:ext cx="13648939" cy="3770428"/>
          </a:xfrm>
          <a:custGeom>
            <a:avLst/>
            <a:gdLst/>
            <a:ahLst/>
            <a:cxnLst/>
            <a:rect l="l" t="t" r="r" b="b"/>
            <a:pathLst>
              <a:path w="13648939" h="3770428">
                <a:moveTo>
                  <a:pt x="0" y="0"/>
                </a:moveTo>
                <a:lnTo>
                  <a:pt x="13648939" y="0"/>
                </a:lnTo>
                <a:lnTo>
                  <a:pt x="13648939" y="3770428"/>
                </a:lnTo>
                <a:lnTo>
                  <a:pt x="0" y="3770428"/>
                </a:lnTo>
                <a:lnTo>
                  <a:pt x="0" y="0"/>
                </a:lnTo>
                <a:close/>
              </a:path>
            </a:pathLst>
          </a:custGeom>
          <a:blipFill>
            <a:blip r:embed="rId4"/>
            <a:stretch>
              <a:fillRect t="-760" b="-760"/>
            </a:stretch>
          </a:blipFill>
        </p:spPr>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598981" y="8445402"/>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0" y="9258300"/>
            <a:ext cx="1944494" cy="1028700"/>
          </a:xfrm>
          <a:custGeom>
            <a:avLst/>
            <a:gdLst/>
            <a:ahLst/>
            <a:cxnLst/>
            <a:rect l="l" t="t" r="r" b="b"/>
            <a:pathLst>
              <a:path w="1944494" h="1028700">
                <a:moveTo>
                  <a:pt x="0" y="0"/>
                </a:moveTo>
                <a:lnTo>
                  <a:pt x="1944494" y="0"/>
                </a:lnTo>
                <a:lnTo>
                  <a:pt x="1944494" y="1028700"/>
                </a:lnTo>
                <a:lnTo>
                  <a:pt x="0" y="1028700"/>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102</a:t>
              </a:r>
            </a:p>
          </p:txBody>
        </p:sp>
      </p:grpSp>
      <p:sp>
        <p:nvSpPr>
          <p:cNvPr id="12" name="Freeform 12"/>
          <p:cNvSpPr/>
          <p:nvPr/>
        </p:nvSpPr>
        <p:spPr>
          <a:xfrm>
            <a:off x="1944494" y="408587"/>
            <a:ext cx="13975766" cy="8495865"/>
          </a:xfrm>
          <a:custGeom>
            <a:avLst/>
            <a:gdLst/>
            <a:ahLst/>
            <a:cxnLst/>
            <a:rect l="l" t="t" r="r" b="b"/>
            <a:pathLst>
              <a:path w="13975766" h="8495865">
                <a:moveTo>
                  <a:pt x="0" y="0"/>
                </a:moveTo>
                <a:lnTo>
                  <a:pt x="13975765" y="0"/>
                </a:lnTo>
                <a:lnTo>
                  <a:pt x="13975765" y="8495865"/>
                </a:lnTo>
                <a:lnTo>
                  <a:pt x="0" y="8495865"/>
                </a:lnTo>
                <a:lnTo>
                  <a:pt x="0" y="0"/>
                </a:lnTo>
                <a:close/>
              </a:path>
            </a:pathLst>
          </a:custGeom>
          <a:blipFill>
            <a:blip r:embed="rId3"/>
            <a:stretch>
              <a:fillRect t="-936" b="-2756"/>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5880181" y="-243481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5958025" y="335842"/>
            <a:ext cx="1525457" cy="15254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Bold"/>
                </a:rPr>
                <a:t>8</a:t>
              </a:r>
            </a:p>
          </p:txBody>
        </p:sp>
      </p:grpSp>
      <p:grpSp>
        <p:nvGrpSpPr>
          <p:cNvPr id="8" name="Group 8"/>
          <p:cNvGrpSpPr/>
          <p:nvPr/>
        </p:nvGrpSpPr>
        <p:grpSpPr>
          <a:xfrm>
            <a:off x="-5289598" y="7594596"/>
            <a:ext cx="9567614" cy="956761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2"/>
            <a:stretch>
              <a:fillRect/>
            </a:stretch>
          </a:blipFill>
        </p:spPr>
      </p:sp>
      <p:sp>
        <p:nvSpPr>
          <p:cNvPr id="12" name="Freeform 12"/>
          <p:cNvSpPr/>
          <p:nvPr/>
        </p:nvSpPr>
        <p:spPr>
          <a:xfrm>
            <a:off x="593884" y="3682464"/>
            <a:ext cx="16126869" cy="3481483"/>
          </a:xfrm>
          <a:custGeom>
            <a:avLst/>
            <a:gdLst/>
            <a:ahLst/>
            <a:cxnLst/>
            <a:rect l="l" t="t" r="r" b="b"/>
            <a:pathLst>
              <a:path w="16126869" h="3481483">
                <a:moveTo>
                  <a:pt x="0" y="0"/>
                </a:moveTo>
                <a:lnTo>
                  <a:pt x="16126869" y="0"/>
                </a:lnTo>
                <a:lnTo>
                  <a:pt x="16126869" y="3481483"/>
                </a:lnTo>
                <a:lnTo>
                  <a:pt x="0" y="3481483"/>
                </a:lnTo>
                <a:lnTo>
                  <a:pt x="0" y="0"/>
                </a:lnTo>
                <a:close/>
              </a:path>
            </a:pathLst>
          </a:custGeom>
          <a:blipFill>
            <a:blip r:embed="rId3"/>
            <a:stretch>
              <a:fillRect/>
            </a:stretch>
          </a:blipFill>
        </p:spPr>
      </p:sp>
      <p:sp>
        <p:nvSpPr>
          <p:cNvPr id="13" name="TextBox 13"/>
          <p:cNvSpPr txBox="1"/>
          <p:nvPr/>
        </p:nvSpPr>
        <p:spPr>
          <a:xfrm>
            <a:off x="0" y="1062549"/>
            <a:ext cx="13799229" cy="1483742"/>
          </a:xfrm>
          <a:prstGeom prst="rect">
            <a:avLst/>
          </a:prstGeom>
        </p:spPr>
        <p:txBody>
          <a:bodyPr lIns="0" tIns="0" rIns="0" bIns="0" rtlCol="0" anchor="t">
            <a:spAutoFit/>
          </a:bodyPr>
          <a:lstStyle/>
          <a:p>
            <a:pPr marL="0" lvl="0" indent="0" algn="ctr">
              <a:lnSpc>
                <a:spcPts val="12106"/>
              </a:lnSpc>
              <a:spcBef>
                <a:spcPct val="0"/>
              </a:spcBef>
            </a:pPr>
            <a:r>
              <a:rPr lang="en-US" sz="8647">
                <a:solidFill>
                  <a:srgbClr val="24508C"/>
                </a:solidFill>
                <a:latin typeface="Tomorrow Bold"/>
              </a:rPr>
              <a:t>INGRESO RECONOCIDO</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598981" y="8445402"/>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0" y="9258300"/>
            <a:ext cx="1944494" cy="1028700"/>
          </a:xfrm>
          <a:custGeom>
            <a:avLst/>
            <a:gdLst/>
            <a:ahLst/>
            <a:cxnLst/>
            <a:rect l="l" t="t" r="r" b="b"/>
            <a:pathLst>
              <a:path w="1944494" h="1028700">
                <a:moveTo>
                  <a:pt x="0" y="0"/>
                </a:moveTo>
                <a:lnTo>
                  <a:pt x="1944494" y="0"/>
                </a:lnTo>
                <a:lnTo>
                  <a:pt x="1944494" y="1028700"/>
                </a:lnTo>
                <a:lnTo>
                  <a:pt x="0" y="1028700"/>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103</a:t>
              </a:r>
            </a:p>
          </p:txBody>
        </p:sp>
      </p:grpSp>
      <p:sp>
        <p:nvSpPr>
          <p:cNvPr id="12" name="Freeform 12"/>
          <p:cNvSpPr/>
          <p:nvPr/>
        </p:nvSpPr>
        <p:spPr>
          <a:xfrm>
            <a:off x="2529976" y="2136960"/>
            <a:ext cx="12496128" cy="1075728"/>
          </a:xfrm>
          <a:custGeom>
            <a:avLst/>
            <a:gdLst/>
            <a:ahLst/>
            <a:cxnLst/>
            <a:rect l="l" t="t" r="r" b="b"/>
            <a:pathLst>
              <a:path w="12496128" h="1075728">
                <a:moveTo>
                  <a:pt x="0" y="0"/>
                </a:moveTo>
                <a:lnTo>
                  <a:pt x="12496128" y="0"/>
                </a:lnTo>
                <a:lnTo>
                  <a:pt x="12496128" y="1075728"/>
                </a:lnTo>
                <a:lnTo>
                  <a:pt x="0" y="1075728"/>
                </a:lnTo>
                <a:lnTo>
                  <a:pt x="0" y="0"/>
                </a:lnTo>
                <a:close/>
              </a:path>
            </a:pathLst>
          </a:custGeom>
          <a:blipFill>
            <a:blip r:embed="rId3"/>
            <a:stretch>
              <a:fillRect/>
            </a:stretch>
          </a:blipFill>
        </p:spPr>
      </p:sp>
      <p:sp>
        <p:nvSpPr>
          <p:cNvPr id="13" name="Freeform 13"/>
          <p:cNvSpPr/>
          <p:nvPr/>
        </p:nvSpPr>
        <p:spPr>
          <a:xfrm>
            <a:off x="5996134" y="3751367"/>
            <a:ext cx="6914500" cy="5762083"/>
          </a:xfrm>
          <a:custGeom>
            <a:avLst/>
            <a:gdLst/>
            <a:ahLst/>
            <a:cxnLst/>
            <a:rect l="l" t="t" r="r" b="b"/>
            <a:pathLst>
              <a:path w="6914500" h="5762083">
                <a:moveTo>
                  <a:pt x="0" y="0"/>
                </a:moveTo>
                <a:lnTo>
                  <a:pt x="6914500" y="0"/>
                </a:lnTo>
                <a:lnTo>
                  <a:pt x="6914500" y="5762084"/>
                </a:lnTo>
                <a:lnTo>
                  <a:pt x="0" y="5762084"/>
                </a:lnTo>
                <a:lnTo>
                  <a:pt x="0" y="0"/>
                </a:lnTo>
                <a:close/>
              </a:path>
            </a:pathLst>
          </a:custGeom>
          <a:blipFill>
            <a:blip r:embed="rId4"/>
            <a:stretch>
              <a:fillRect/>
            </a:stretch>
          </a:blipFill>
        </p:spPr>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598981" y="8445402"/>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0" y="9258300"/>
            <a:ext cx="1944494" cy="1028700"/>
          </a:xfrm>
          <a:custGeom>
            <a:avLst/>
            <a:gdLst/>
            <a:ahLst/>
            <a:cxnLst/>
            <a:rect l="l" t="t" r="r" b="b"/>
            <a:pathLst>
              <a:path w="1944494" h="1028700">
                <a:moveTo>
                  <a:pt x="0" y="0"/>
                </a:moveTo>
                <a:lnTo>
                  <a:pt x="1944494" y="0"/>
                </a:lnTo>
                <a:lnTo>
                  <a:pt x="1944494" y="1028700"/>
                </a:lnTo>
                <a:lnTo>
                  <a:pt x="0" y="1028700"/>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104</a:t>
              </a:r>
            </a:p>
          </p:txBody>
        </p:sp>
      </p:grpSp>
      <p:sp>
        <p:nvSpPr>
          <p:cNvPr id="12" name="Freeform 12"/>
          <p:cNvSpPr/>
          <p:nvPr/>
        </p:nvSpPr>
        <p:spPr>
          <a:xfrm>
            <a:off x="3634823" y="2199919"/>
            <a:ext cx="11101799" cy="7166984"/>
          </a:xfrm>
          <a:custGeom>
            <a:avLst/>
            <a:gdLst/>
            <a:ahLst/>
            <a:cxnLst/>
            <a:rect l="l" t="t" r="r" b="b"/>
            <a:pathLst>
              <a:path w="11101799" h="7166984">
                <a:moveTo>
                  <a:pt x="0" y="0"/>
                </a:moveTo>
                <a:lnTo>
                  <a:pt x="11101799" y="0"/>
                </a:lnTo>
                <a:lnTo>
                  <a:pt x="11101799" y="7166984"/>
                </a:lnTo>
                <a:lnTo>
                  <a:pt x="0" y="7166984"/>
                </a:lnTo>
                <a:lnTo>
                  <a:pt x="0" y="0"/>
                </a:lnTo>
                <a:close/>
              </a:path>
            </a:pathLst>
          </a:custGeom>
          <a:blipFill>
            <a:blip r:embed="rId3"/>
            <a:stretch>
              <a:fillRect/>
            </a:stretch>
          </a:blipFill>
        </p:spPr>
      </p:sp>
      <p:sp>
        <p:nvSpPr>
          <p:cNvPr id="13" name="TextBox 13"/>
          <p:cNvSpPr txBox="1"/>
          <p:nvPr/>
        </p:nvSpPr>
        <p:spPr>
          <a:xfrm>
            <a:off x="4518476" y="447904"/>
            <a:ext cx="8462169" cy="1380667"/>
          </a:xfrm>
          <a:prstGeom prst="rect">
            <a:avLst/>
          </a:prstGeom>
        </p:spPr>
        <p:txBody>
          <a:bodyPr lIns="0" tIns="0" rIns="0" bIns="0" rtlCol="0" anchor="t">
            <a:spAutoFit/>
          </a:bodyPr>
          <a:lstStyle/>
          <a:p>
            <a:pPr marL="0" lvl="0" indent="0" algn="l">
              <a:lnSpc>
                <a:spcPts val="5505"/>
              </a:lnSpc>
              <a:spcBef>
                <a:spcPct val="0"/>
              </a:spcBef>
            </a:pPr>
            <a:r>
              <a:rPr lang="en-US" sz="3932" u="none" strike="noStrike">
                <a:solidFill>
                  <a:srgbClr val="24508C"/>
                </a:solidFill>
                <a:latin typeface="Tomorrow Bold"/>
              </a:rPr>
              <a:t>DOTACIÓN PARQUE AUTOMOTOR</a:t>
            </a:r>
          </a:p>
          <a:p>
            <a:pPr marL="0" lvl="0" indent="0" algn="l">
              <a:lnSpc>
                <a:spcPts val="5505"/>
              </a:lnSpc>
              <a:spcBef>
                <a:spcPct val="0"/>
              </a:spcBef>
            </a:pPr>
            <a:endParaRPr lang="en-US" sz="3932" u="none" strike="noStrike">
              <a:solidFill>
                <a:srgbClr val="24508C"/>
              </a:solidFill>
              <a:latin typeface="Tomorrow Bo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598981" y="8445402"/>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0" y="9258300"/>
            <a:ext cx="1944494" cy="1028700"/>
          </a:xfrm>
          <a:custGeom>
            <a:avLst/>
            <a:gdLst/>
            <a:ahLst/>
            <a:cxnLst/>
            <a:rect l="l" t="t" r="r" b="b"/>
            <a:pathLst>
              <a:path w="1944494" h="1028700">
                <a:moveTo>
                  <a:pt x="0" y="0"/>
                </a:moveTo>
                <a:lnTo>
                  <a:pt x="1944494" y="0"/>
                </a:lnTo>
                <a:lnTo>
                  <a:pt x="1944494" y="1028700"/>
                </a:lnTo>
                <a:lnTo>
                  <a:pt x="0" y="1028700"/>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105</a:t>
              </a:r>
            </a:p>
          </p:txBody>
        </p:sp>
      </p:grpSp>
      <p:sp>
        <p:nvSpPr>
          <p:cNvPr id="12" name="Freeform 12"/>
          <p:cNvSpPr/>
          <p:nvPr/>
        </p:nvSpPr>
        <p:spPr>
          <a:xfrm>
            <a:off x="2762092" y="2326783"/>
            <a:ext cx="12865645" cy="6820695"/>
          </a:xfrm>
          <a:custGeom>
            <a:avLst/>
            <a:gdLst/>
            <a:ahLst/>
            <a:cxnLst/>
            <a:rect l="l" t="t" r="r" b="b"/>
            <a:pathLst>
              <a:path w="12865645" h="6820695">
                <a:moveTo>
                  <a:pt x="0" y="0"/>
                </a:moveTo>
                <a:lnTo>
                  <a:pt x="12865646" y="0"/>
                </a:lnTo>
                <a:lnTo>
                  <a:pt x="12865646" y="6820695"/>
                </a:lnTo>
                <a:lnTo>
                  <a:pt x="0" y="6820695"/>
                </a:lnTo>
                <a:lnTo>
                  <a:pt x="0" y="0"/>
                </a:lnTo>
                <a:close/>
              </a:path>
            </a:pathLst>
          </a:custGeom>
          <a:blipFill>
            <a:blip r:embed="rId3"/>
            <a:stretch>
              <a:fillRect/>
            </a:stretch>
          </a:blipFill>
        </p:spPr>
      </p:sp>
      <p:sp>
        <p:nvSpPr>
          <p:cNvPr id="13" name="TextBox 13"/>
          <p:cNvSpPr txBox="1"/>
          <p:nvPr/>
        </p:nvSpPr>
        <p:spPr>
          <a:xfrm>
            <a:off x="4152504" y="922969"/>
            <a:ext cx="9982992" cy="683250"/>
          </a:xfrm>
          <a:prstGeom prst="rect">
            <a:avLst/>
          </a:prstGeom>
        </p:spPr>
        <p:txBody>
          <a:bodyPr lIns="0" tIns="0" rIns="0" bIns="0" rtlCol="0" anchor="t">
            <a:spAutoFit/>
          </a:bodyPr>
          <a:lstStyle/>
          <a:p>
            <a:pPr marL="0" lvl="0" indent="0" algn="l">
              <a:lnSpc>
                <a:spcPts val="5505"/>
              </a:lnSpc>
              <a:spcBef>
                <a:spcPct val="0"/>
              </a:spcBef>
            </a:pPr>
            <a:r>
              <a:rPr lang="en-US" sz="3932" u="none" strike="noStrike">
                <a:solidFill>
                  <a:srgbClr val="24508C"/>
                </a:solidFill>
                <a:latin typeface="Tomorrow Bold"/>
              </a:rPr>
              <a:t>DOTACIÓN TECNOLOGÍA Y BIOMÉDICA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598981" y="8445402"/>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0" y="9258300"/>
            <a:ext cx="1944494" cy="1028700"/>
          </a:xfrm>
          <a:custGeom>
            <a:avLst/>
            <a:gdLst/>
            <a:ahLst/>
            <a:cxnLst/>
            <a:rect l="l" t="t" r="r" b="b"/>
            <a:pathLst>
              <a:path w="1944494" h="1028700">
                <a:moveTo>
                  <a:pt x="0" y="0"/>
                </a:moveTo>
                <a:lnTo>
                  <a:pt x="1944494" y="0"/>
                </a:lnTo>
                <a:lnTo>
                  <a:pt x="1944494" y="1028700"/>
                </a:lnTo>
                <a:lnTo>
                  <a:pt x="0" y="1028700"/>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106</a:t>
              </a:r>
            </a:p>
          </p:txBody>
        </p:sp>
      </p:grpSp>
      <p:sp>
        <p:nvSpPr>
          <p:cNvPr id="12" name="Freeform 12"/>
          <p:cNvSpPr/>
          <p:nvPr/>
        </p:nvSpPr>
        <p:spPr>
          <a:xfrm>
            <a:off x="2770798" y="2018926"/>
            <a:ext cx="13388046" cy="7163399"/>
          </a:xfrm>
          <a:custGeom>
            <a:avLst/>
            <a:gdLst/>
            <a:ahLst/>
            <a:cxnLst/>
            <a:rect l="l" t="t" r="r" b="b"/>
            <a:pathLst>
              <a:path w="13388046" h="7163399">
                <a:moveTo>
                  <a:pt x="0" y="0"/>
                </a:moveTo>
                <a:lnTo>
                  <a:pt x="13388046" y="0"/>
                </a:lnTo>
                <a:lnTo>
                  <a:pt x="13388046" y="7163400"/>
                </a:lnTo>
                <a:lnTo>
                  <a:pt x="0" y="7163400"/>
                </a:lnTo>
                <a:lnTo>
                  <a:pt x="0" y="0"/>
                </a:lnTo>
                <a:close/>
              </a:path>
            </a:pathLst>
          </a:custGeom>
          <a:blipFill>
            <a:blip r:embed="rId3"/>
            <a:stretch>
              <a:fillRect/>
            </a:stretch>
          </a:blipFill>
        </p:spPr>
      </p:sp>
      <p:sp>
        <p:nvSpPr>
          <p:cNvPr id="13" name="TextBox 13"/>
          <p:cNvSpPr txBox="1"/>
          <p:nvPr/>
        </p:nvSpPr>
        <p:spPr>
          <a:xfrm>
            <a:off x="4152504" y="922969"/>
            <a:ext cx="9982992" cy="683250"/>
          </a:xfrm>
          <a:prstGeom prst="rect">
            <a:avLst/>
          </a:prstGeom>
        </p:spPr>
        <p:txBody>
          <a:bodyPr lIns="0" tIns="0" rIns="0" bIns="0" rtlCol="0" anchor="t">
            <a:spAutoFit/>
          </a:bodyPr>
          <a:lstStyle/>
          <a:p>
            <a:pPr marL="0" lvl="0" indent="0" algn="l">
              <a:lnSpc>
                <a:spcPts val="5505"/>
              </a:lnSpc>
              <a:spcBef>
                <a:spcPct val="0"/>
              </a:spcBef>
            </a:pPr>
            <a:r>
              <a:rPr lang="en-US" sz="3932" u="none" strike="noStrike">
                <a:solidFill>
                  <a:srgbClr val="24508C"/>
                </a:solidFill>
                <a:latin typeface="Tomorrow Bold"/>
              </a:rPr>
              <a:t>DOTACIÓN TECNOLOGÍA Y BIOMÉDICA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598981" y="8445402"/>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0" y="9258300"/>
            <a:ext cx="1944494" cy="1028700"/>
          </a:xfrm>
          <a:custGeom>
            <a:avLst/>
            <a:gdLst/>
            <a:ahLst/>
            <a:cxnLst/>
            <a:rect l="l" t="t" r="r" b="b"/>
            <a:pathLst>
              <a:path w="1944494" h="1028700">
                <a:moveTo>
                  <a:pt x="0" y="0"/>
                </a:moveTo>
                <a:lnTo>
                  <a:pt x="1944494" y="0"/>
                </a:lnTo>
                <a:lnTo>
                  <a:pt x="1944494" y="1028700"/>
                </a:lnTo>
                <a:lnTo>
                  <a:pt x="0" y="1028700"/>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107</a:t>
              </a:r>
            </a:p>
          </p:txBody>
        </p:sp>
      </p:grpSp>
      <p:sp>
        <p:nvSpPr>
          <p:cNvPr id="12" name="Freeform 12"/>
          <p:cNvSpPr/>
          <p:nvPr/>
        </p:nvSpPr>
        <p:spPr>
          <a:xfrm>
            <a:off x="8484233" y="5954829"/>
            <a:ext cx="3885137" cy="4332171"/>
          </a:xfrm>
          <a:custGeom>
            <a:avLst/>
            <a:gdLst/>
            <a:ahLst/>
            <a:cxnLst/>
            <a:rect l="l" t="t" r="r" b="b"/>
            <a:pathLst>
              <a:path w="3885137" h="4332171">
                <a:moveTo>
                  <a:pt x="0" y="0"/>
                </a:moveTo>
                <a:lnTo>
                  <a:pt x="3885137" y="0"/>
                </a:lnTo>
                <a:lnTo>
                  <a:pt x="3885137" y="4332171"/>
                </a:lnTo>
                <a:lnTo>
                  <a:pt x="0" y="4332171"/>
                </a:lnTo>
                <a:lnTo>
                  <a:pt x="0" y="0"/>
                </a:lnTo>
                <a:close/>
              </a:path>
            </a:pathLst>
          </a:custGeom>
          <a:blipFill>
            <a:blip r:embed="rId3"/>
            <a:stretch>
              <a:fillRect/>
            </a:stretch>
          </a:blipFill>
        </p:spPr>
      </p:sp>
      <p:sp>
        <p:nvSpPr>
          <p:cNvPr id="13" name="TextBox 13"/>
          <p:cNvSpPr txBox="1"/>
          <p:nvPr/>
        </p:nvSpPr>
        <p:spPr>
          <a:xfrm>
            <a:off x="5003309" y="1221732"/>
            <a:ext cx="6961847" cy="1380667"/>
          </a:xfrm>
          <a:prstGeom prst="rect">
            <a:avLst/>
          </a:prstGeom>
        </p:spPr>
        <p:txBody>
          <a:bodyPr lIns="0" tIns="0" rIns="0" bIns="0" rtlCol="0" anchor="t">
            <a:spAutoFit/>
          </a:bodyPr>
          <a:lstStyle/>
          <a:p>
            <a:pPr marL="0" lvl="0" indent="0" algn="l">
              <a:lnSpc>
                <a:spcPts val="5505"/>
              </a:lnSpc>
              <a:spcBef>
                <a:spcPct val="0"/>
              </a:spcBef>
            </a:pPr>
            <a:r>
              <a:rPr lang="en-US" sz="3932" u="none" strike="noStrike">
                <a:solidFill>
                  <a:srgbClr val="24508C"/>
                </a:solidFill>
                <a:latin typeface="Tomorrow Bold"/>
              </a:rPr>
              <a:t> PLAN DE MANTENIMIENTO</a:t>
            </a:r>
          </a:p>
          <a:p>
            <a:pPr marL="0" lvl="0" indent="0" algn="l">
              <a:lnSpc>
                <a:spcPts val="5505"/>
              </a:lnSpc>
              <a:spcBef>
                <a:spcPct val="0"/>
              </a:spcBef>
            </a:pPr>
            <a:r>
              <a:rPr lang="en-US" sz="3932" u="none" strike="noStrike">
                <a:solidFill>
                  <a:srgbClr val="24508C"/>
                </a:solidFill>
                <a:latin typeface="Tomorrow Bold"/>
              </a:rPr>
              <a:t> </a:t>
            </a:r>
          </a:p>
        </p:txBody>
      </p:sp>
      <p:sp>
        <p:nvSpPr>
          <p:cNvPr id="14" name="TextBox 14"/>
          <p:cNvSpPr txBox="1"/>
          <p:nvPr/>
        </p:nvSpPr>
        <p:spPr>
          <a:xfrm>
            <a:off x="659757" y="3743530"/>
            <a:ext cx="17259300" cy="2491129"/>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ontserrat"/>
              </a:rPr>
              <a:t>LA EMPRESA SOCIAL DEL ESTADO HOSPITAL SANTA TERESITA, DEL MUNICIPIO DE PACORA, EN SU DESARROLLO ADMINISTRATIVO, TIENE COMO PRIORIDAD DAR CUMPLIMIENTO A LAS COMPETENCIAS OTORGADAS POR EL DECRETO 1769 DE 1994 Y LA CIRCULAR EXTERNA 029 DE 1997, EN LO QUE SE REFIERE A LA ELABORACIÓN DEL PLAN DE MANTENIMIENTO HOSPITALARIO, CON EL OBJETIVO DE MANTENER EN BUEN ESTADO Y CORRECTO FUNCIONAMIENTO DE LOS EQUIPOS, MUEBLES Y ENSERES, CON LOS QUE CUENTA LA EMPRESA DENTRO DE SUS ACTIVOS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grpSp>
        <p:nvGrpSpPr>
          <p:cNvPr id="2" name="Group 2"/>
          <p:cNvGrpSpPr/>
          <p:nvPr/>
        </p:nvGrpSpPr>
        <p:grpSpPr>
          <a:xfrm>
            <a:off x="16464340" y="-2771020"/>
            <a:ext cx="3952120" cy="39521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5598981" y="8445402"/>
            <a:ext cx="9567614" cy="956761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0" y="9258300"/>
            <a:ext cx="1944494" cy="1028700"/>
          </a:xfrm>
          <a:custGeom>
            <a:avLst/>
            <a:gdLst/>
            <a:ahLst/>
            <a:cxnLst/>
            <a:rect l="l" t="t" r="r" b="b"/>
            <a:pathLst>
              <a:path w="1944494" h="1028700">
                <a:moveTo>
                  <a:pt x="0" y="0"/>
                </a:moveTo>
                <a:lnTo>
                  <a:pt x="1944494" y="0"/>
                </a:lnTo>
                <a:lnTo>
                  <a:pt x="1944494" y="1028700"/>
                </a:lnTo>
                <a:lnTo>
                  <a:pt x="0" y="1028700"/>
                </a:lnTo>
                <a:lnTo>
                  <a:pt x="0" y="0"/>
                </a:lnTo>
                <a:close/>
              </a:path>
            </a:pathLst>
          </a:custGeom>
          <a:blipFill>
            <a:blip r:embed="rId2"/>
            <a:stretch>
              <a:fillRect/>
            </a:stretch>
          </a:blipFill>
        </p:spPr>
      </p:sp>
      <p:grpSp>
        <p:nvGrpSpPr>
          <p:cNvPr id="9" name="Group 9"/>
          <p:cNvGrpSpPr/>
          <p:nvPr/>
        </p:nvGrpSpPr>
        <p:grpSpPr>
          <a:xfrm>
            <a:off x="16599543" y="-12057"/>
            <a:ext cx="1319514" cy="13195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r>
                <a:rPr lang="en-US" sz="2400">
                  <a:solidFill>
                    <a:srgbClr val="000000"/>
                  </a:solidFill>
                  <a:latin typeface="Montserrat Ultra-Bold"/>
                </a:rPr>
                <a:t>108</a:t>
              </a:r>
            </a:p>
          </p:txBody>
        </p:sp>
      </p:grpSp>
      <p:sp>
        <p:nvSpPr>
          <p:cNvPr id="12" name="Freeform 12"/>
          <p:cNvSpPr/>
          <p:nvPr/>
        </p:nvSpPr>
        <p:spPr>
          <a:xfrm>
            <a:off x="2429054" y="2268102"/>
            <a:ext cx="13647175" cy="6869693"/>
          </a:xfrm>
          <a:custGeom>
            <a:avLst/>
            <a:gdLst/>
            <a:ahLst/>
            <a:cxnLst/>
            <a:rect l="l" t="t" r="r" b="b"/>
            <a:pathLst>
              <a:path w="13647175" h="6869693">
                <a:moveTo>
                  <a:pt x="0" y="0"/>
                </a:moveTo>
                <a:lnTo>
                  <a:pt x="13647176" y="0"/>
                </a:lnTo>
                <a:lnTo>
                  <a:pt x="13647176" y="6869693"/>
                </a:lnTo>
                <a:lnTo>
                  <a:pt x="0" y="6869693"/>
                </a:lnTo>
                <a:lnTo>
                  <a:pt x="0" y="0"/>
                </a:lnTo>
                <a:close/>
              </a:path>
            </a:pathLst>
          </a:custGeom>
          <a:blipFill>
            <a:blip r:embed="rId3"/>
            <a:stretch>
              <a:fillRect/>
            </a:stretch>
          </a:blipFill>
        </p:spPr>
      </p:sp>
      <p:sp>
        <p:nvSpPr>
          <p:cNvPr id="13" name="TextBox 13"/>
          <p:cNvSpPr txBox="1"/>
          <p:nvPr/>
        </p:nvSpPr>
        <p:spPr>
          <a:xfrm>
            <a:off x="4423215" y="447904"/>
            <a:ext cx="8702886" cy="1380667"/>
          </a:xfrm>
          <a:prstGeom prst="rect">
            <a:avLst/>
          </a:prstGeom>
        </p:spPr>
        <p:txBody>
          <a:bodyPr lIns="0" tIns="0" rIns="0" bIns="0" rtlCol="0" anchor="t">
            <a:spAutoFit/>
          </a:bodyPr>
          <a:lstStyle/>
          <a:p>
            <a:pPr marL="0" lvl="0" indent="0" algn="l">
              <a:lnSpc>
                <a:spcPts val="5505"/>
              </a:lnSpc>
              <a:spcBef>
                <a:spcPct val="0"/>
              </a:spcBef>
            </a:pPr>
            <a:r>
              <a:rPr lang="en-US" sz="3932" u="none" strike="noStrike">
                <a:solidFill>
                  <a:srgbClr val="24508C"/>
                </a:solidFill>
                <a:latin typeface="Tomorrow Bold"/>
              </a:rPr>
              <a:t> MANTENIMIENTO HOSPITALARIO</a:t>
            </a:r>
          </a:p>
          <a:p>
            <a:pPr marL="0" lvl="0" indent="0" algn="l">
              <a:lnSpc>
                <a:spcPts val="5505"/>
              </a:lnSpc>
              <a:spcBef>
                <a:spcPct val="0"/>
              </a:spcBef>
            </a:pPr>
            <a:endParaRPr lang="en-US" sz="3932" u="none" strike="noStrike">
              <a:solidFill>
                <a:srgbClr val="24508C"/>
              </a:solidFill>
              <a:latin typeface="Tomorrow Bol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DFEDFF"/>
        </a:solidFill>
        <a:effectLst/>
      </p:bgPr>
    </p:bg>
    <p:spTree>
      <p:nvGrpSpPr>
        <p:cNvPr id="1" name=""/>
        <p:cNvGrpSpPr/>
        <p:nvPr/>
      </p:nvGrpSpPr>
      <p:grpSpPr>
        <a:xfrm>
          <a:off x="0" y="0"/>
          <a:ext cx="0" cy="0"/>
          <a:chOff x="0" y="0"/>
          <a:chExt cx="0" cy="0"/>
        </a:xfrm>
      </p:grpSpPr>
      <p:sp>
        <p:nvSpPr>
          <p:cNvPr id="2" name="Freeform 2"/>
          <p:cNvSpPr/>
          <p:nvPr/>
        </p:nvSpPr>
        <p:spPr>
          <a:xfrm>
            <a:off x="8219398" y="2279949"/>
            <a:ext cx="11677025" cy="11677025"/>
          </a:xfrm>
          <a:custGeom>
            <a:avLst/>
            <a:gdLst/>
            <a:ahLst/>
            <a:cxnLst/>
            <a:rect l="l" t="t" r="r" b="b"/>
            <a:pathLst>
              <a:path w="11677025" h="11677025">
                <a:moveTo>
                  <a:pt x="0" y="0"/>
                </a:moveTo>
                <a:lnTo>
                  <a:pt x="11677024" y="0"/>
                </a:lnTo>
                <a:lnTo>
                  <a:pt x="11677024" y="11677025"/>
                </a:lnTo>
                <a:lnTo>
                  <a:pt x="0" y="11677025"/>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sp>
        <p:nvSpPr>
          <p:cNvPr id="3" name="Freeform 3"/>
          <p:cNvSpPr/>
          <p:nvPr/>
        </p:nvSpPr>
        <p:spPr>
          <a:xfrm>
            <a:off x="9896475" y="1305873"/>
            <a:ext cx="6433259" cy="7675255"/>
          </a:xfrm>
          <a:custGeom>
            <a:avLst/>
            <a:gdLst/>
            <a:ahLst/>
            <a:cxnLst/>
            <a:rect l="l" t="t" r="r" b="b"/>
            <a:pathLst>
              <a:path w="6433259" h="7675255">
                <a:moveTo>
                  <a:pt x="0" y="0"/>
                </a:moveTo>
                <a:lnTo>
                  <a:pt x="6433259" y="0"/>
                </a:lnTo>
                <a:lnTo>
                  <a:pt x="6433259" y="7675254"/>
                </a:lnTo>
                <a:lnTo>
                  <a:pt x="0" y="7675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605380" y="3504714"/>
            <a:ext cx="7518713" cy="2016688"/>
          </a:xfrm>
          <a:prstGeom prst="rect">
            <a:avLst/>
          </a:prstGeom>
        </p:spPr>
        <p:txBody>
          <a:bodyPr lIns="0" tIns="0" rIns="0" bIns="0" rtlCol="0" anchor="t">
            <a:spAutoFit/>
          </a:bodyPr>
          <a:lstStyle/>
          <a:p>
            <a:pPr>
              <a:lnSpc>
                <a:spcPts val="16466"/>
              </a:lnSpc>
            </a:pPr>
            <a:r>
              <a:rPr lang="en-US" sz="11761">
                <a:solidFill>
                  <a:srgbClr val="24508C"/>
                </a:solidFill>
                <a:latin typeface="Montserrat Bold"/>
              </a:rPr>
              <a:t>¡MUCHAS</a:t>
            </a:r>
          </a:p>
        </p:txBody>
      </p:sp>
      <p:sp>
        <p:nvSpPr>
          <p:cNvPr id="5" name="TextBox 5"/>
          <p:cNvSpPr txBox="1"/>
          <p:nvPr/>
        </p:nvSpPr>
        <p:spPr>
          <a:xfrm>
            <a:off x="605661" y="4975073"/>
            <a:ext cx="8270906" cy="2015829"/>
          </a:xfrm>
          <a:prstGeom prst="rect">
            <a:avLst/>
          </a:prstGeom>
        </p:spPr>
        <p:txBody>
          <a:bodyPr lIns="0" tIns="0" rIns="0" bIns="0" rtlCol="0" anchor="t">
            <a:spAutoFit/>
          </a:bodyPr>
          <a:lstStyle/>
          <a:p>
            <a:pPr>
              <a:lnSpc>
                <a:spcPts val="16466"/>
              </a:lnSpc>
            </a:pPr>
            <a:r>
              <a:rPr lang="en-US" sz="11761">
                <a:solidFill>
                  <a:srgbClr val="24508C"/>
                </a:solidFill>
                <a:latin typeface="Montserrat Ultra-Bold"/>
              </a:rPr>
              <a:t>GRACIAS!</a:t>
            </a:r>
          </a:p>
        </p:txBody>
      </p:sp>
      <p:grpSp>
        <p:nvGrpSpPr>
          <p:cNvPr id="6" name="Group 6"/>
          <p:cNvGrpSpPr/>
          <p:nvPr/>
        </p:nvGrpSpPr>
        <p:grpSpPr>
          <a:xfrm>
            <a:off x="15944302" y="-1976060"/>
            <a:ext cx="3952120" cy="395212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508C"/>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9" name="Group 9"/>
          <p:cNvGrpSpPr/>
          <p:nvPr/>
        </p:nvGrpSpPr>
        <p:grpSpPr>
          <a:xfrm>
            <a:off x="-5289598" y="7594596"/>
            <a:ext cx="9567614" cy="956761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2" name="Freeform 12"/>
          <p:cNvSpPr/>
          <p:nvPr/>
        </p:nvSpPr>
        <p:spPr>
          <a:xfrm>
            <a:off x="160234" y="8571764"/>
            <a:ext cx="2595440" cy="1373072"/>
          </a:xfrm>
          <a:custGeom>
            <a:avLst/>
            <a:gdLst/>
            <a:ahLst/>
            <a:cxnLst/>
            <a:rect l="l" t="t" r="r" b="b"/>
            <a:pathLst>
              <a:path w="2595440" h="1373072">
                <a:moveTo>
                  <a:pt x="0" y="0"/>
                </a:moveTo>
                <a:lnTo>
                  <a:pt x="2595440" y="0"/>
                </a:lnTo>
                <a:lnTo>
                  <a:pt x="2595440" y="1373072"/>
                </a:lnTo>
                <a:lnTo>
                  <a:pt x="0" y="1373072"/>
                </a:lnTo>
                <a:lnTo>
                  <a:pt x="0" y="0"/>
                </a:lnTo>
                <a:close/>
              </a:path>
            </a:pathLst>
          </a:custGeom>
          <a:blipFill>
            <a:blip r:embed="rId6"/>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4912</Words>
  <Application>Microsoft Office PowerPoint</Application>
  <PresentationFormat>Personalizado</PresentationFormat>
  <Paragraphs>495</Paragraphs>
  <Slides>96</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96</vt:i4>
      </vt:variant>
    </vt:vector>
  </HeadingPairs>
  <TitlesOfParts>
    <vt:vector size="104" baseType="lpstr">
      <vt:lpstr>Tomorrow Bold</vt:lpstr>
      <vt:lpstr>Montserrat Ultra-Bold</vt:lpstr>
      <vt:lpstr>Arial</vt:lpstr>
      <vt:lpstr>Tomorrow Bold Italics</vt:lpstr>
      <vt:lpstr>Montserrat</vt:lpstr>
      <vt:lpstr>Calibri</vt:lpstr>
      <vt:lpstr>Montserrat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RENDICIÓN DE CUENTAS 2024</dc:title>
  <cp:lastModifiedBy>Leo Gracia</cp:lastModifiedBy>
  <cp:revision>2</cp:revision>
  <dcterms:created xsi:type="dcterms:W3CDTF">2006-08-16T00:00:00Z</dcterms:created>
  <dcterms:modified xsi:type="dcterms:W3CDTF">2024-03-23T14:52:15Z</dcterms:modified>
  <dc:identifier>DAF_bRkLwZw</dc:identifier>
</cp:coreProperties>
</file>